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HK Grotesk" charset="1" panose="00000500000000000000"/>
      <p:regular r:id="rId26"/>
    </p:embeddedFont>
    <p:embeddedFont>
      <p:font typeface="Montserrat Bold" charset="1" panose="00000800000000000000"/>
      <p:regular r:id="rId27"/>
    </p:embeddedFont>
    <p:embeddedFont>
      <p:font typeface="Inter" charset="1" panose="02000503000000020004"/>
      <p:regular r:id="rId28"/>
    </p:embeddedFont>
    <p:embeddedFont>
      <p:font typeface="Open Sans Italics" charset="1" panose="020B0606030504020204"/>
      <p:regular r:id="rId29"/>
    </p:embeddedFont>
    <p:embeddedFont>
      <p:font typeface="Inter Italics" charset="1" panose="02000503000000020004"/>
      <p:regular r:id="rId30"/>
    </p:embeddedFont>
    <p:embeddedFont>
      <p:font typeface="Inter Bold" charset="1" panose="02000503000000020004"/>
      <p:regular r:id="rId31"/>
    </p:embeddedFont>
    <p:embeddedFont>
      <p:font typeface="Montserrat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64.png" Type="http://schemas.openxmlformats.org/officeDocument/2006/relationships/image"/><Relationship Id="rId15" Target="../media/image65.svg" Type="http://schemas.openxmlformats.org/officeDocument/2006/relationships/image"/><Relationship Id="rId16" Target="../media/image66.png" Type="http://schemas.openxmlformats.org/officeDocument/2006/relationships/image"/><Relationship Id="rId17" Target="../media/image67.svg" Type="http://schemas.openxmlformats.org/officeDocument/2006/relationships/image"/><Relationship Id="rId18" Target="../media/image68.png" Type="http://schemas.openxmlformats.org/officeDocument/2006/relationships/image"/><Relationship Id="rId19" Target="../media/image69.svg" Type="http://schemas.openxmlformats.org/officeDocument/2006/relationships/image"/><Relationship Id="rId2" Target="../media/image52.png" Type="http://schemas.openxmlformats.org/officeDocument/2006/relationships/image"/><Relationship Id="rId20" Target="../media/image70.png" Type="http://schemas.openxmlformats.org/officeDocument/2006/relationships/image"/><Relationship Id="rId21" Target="../media/image71.svg" Type="http://schemas.openxmlformats.org/officeDocument/2006/relationships/image"/><Relationship Id="rId22" Target="../media/image72.png" Type="http://schemas.openxmlformats.org/officeDocument/2006/relationships/image"/><Relationship Id="rId23" Target="../media/image73.svg" Type="http://schemas.openxmlformats.org/officeDocument/2006/relationships/image"/><Relationship Id="rId24" Target="../media/image74.png" Type="http://schemas.openxmlformats.org/officeDocument/2006/relationships/image"/><Relationship Id="rId25" Target="../media/image75.sv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76275"/>
            <a:ext cx="9296400" cy="0"/>
          </a:xfrm>
          <a:prstGeom prst="line">
            <a:avLst/>
          </a:prstGeom>
          <a:ln cap="flat" w="19050">
            <a:solidFill>
              <a:srgbClr val="F7F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839531" y="1166165"/>
            <a:ext cx="9089210" cy="7553005"/>
          </a:xfrm>
          <a:custGeom>
            <a:avLst/>
            <a:gdLst/>
            <a:ahLst/>
            <a:cxnLst/>
            <a:rect r="r" b="b" t="t" l="l"/>
            <a:pathLst>
              <a:path h="7553005" w="9089210">
                <a:moveTo>
                  <a:pt x="0" y="0"/>
                </a:moveTo>
                <a:lnTo>
                  <a:pt x="9089210" y="0"/>
                </a:lnTo>
                <a:lnTo>
                  <a:pt x="9089210" y="7553005"/>
                </a:lnTo>
                <a:lnTo>
                  <a:pt x="0" y="755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6887" y="2830457"/>
            <a:ext cx="8477250" cy="5010150"/>
            <a:chOff x="0" y="0"/>
            <a:chExt cx="11303000" cy="66802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445000"/>
              <a:ext cx="11303000" cy="223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2C2C2C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Equipo Nexalud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2C2C2C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Integrantes: 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2C2C2C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Martin Casas, Alvaro Figueroa y Sergio Aracena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C2C2C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Sección: 004D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975"/>
              <a:ext cx="11303000" cy="3395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</a:pPr>
              <a:r>
                <a:rPr lang="en-US" b="true" sz="9600" spc="-192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Presentación</a:t>
              </a:r>
              <a:r>
                <a:rPr lang="en-US" b="true" sz="9600" spc="-192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b="true" sz="9600" spc="-192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Proyecto APT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15050" cy="10287000"/>
            <a:chOff x="0" y="0"/>
            <a:chExt cx="94738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381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7381">
                  <a:moveTo>
                    <a:pt x="0" y="0"/>
                  </a:moveTo>
                  <a:lnTo>
                    <a:pt x="947381" y="0"/>
                  </a:lnTo>
                  <a:lnTo>
                    <a:pt x="94738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58" r="0" b="-5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204285" y="1214511"/>
            <a:ext cx="10643519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b="true" sz="7000" spc="-140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Tecnologías Utilizadas</a:t>
            </a:r>
          </a:p>
        </p:txBody>
      </p:sp>
      <p:sp>
        <p:nvSpPr>
          <p:cNvPr name="AutoShape 5" id="5"/>
          <p:cNvSpPr/>
          <p:nvPr/>
        </p:nvSpPr>
        <p:spPr>
          <a:xfrm>
            <a:off x="6115050" y="676275"/>
            <a:ext cx="12172950" cy="0"/>
          </a:xfrm>
          <a:prstGeom prst="line">
            <a:avLst/>
          </a:prstGeom>
          <a:ln cap="flat" w="19050">
            <a:solidFill>
              <a:srgbClr val="5A5A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386852" y="3977362"/>
            <a:ext cx="926993" cy="926993"/>
          </a:xfrm>
          <a:custGeom>
            <a:avLst/>
            <a:gdLst/>
            <a:ahLst/>
            <a:cxnLst/>
            <a:rect r="r" b="b" t="t" l="l"/>
            <a:pathLst>
              <a:path h="926993" w="926993">
                <a:moveTo>
                  <a:pt x="0" y="0"/>
                </a:moveTo>
                <a:lnTo>
                  <a:pt x="926993" y="0"/>
                </a:lnTo>
                <a:lnTo>
                  <a:pt x="926993" y="926993"/>
                </a:lnTo>
                <a:lnTo>
                  <a:pt x="0" y="926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9883" y="4597339"/>
            <a:ext cx="1092322" cy="1092322"/>
          </a:xfrm>
          <a:custGeom>
            <a:avLst/>
            <a:gdLst/>
            <a:ahLst/>
            <a:cxnLst/>
            <a:rect r="r" b="b" t="t" l="l"/>
            <a:pathLst>
              <a:path h="1092322" w="1092322">
                <a:moveTo>
                  <a:pt x="0" y="0"/>
                </a:moveTo>
                <a:lnTo>
                  <a:pt x="1092322" y="0"/>
                </a:lnTo>
                <a:lnTo>
                  <a:pt x="1092322" y="1092322"/>
                </a:lnTo>
                <a:lnTo>
                  <a:pt x="0" y="1092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57157" y="3974831"/>
            <a:ext cx="1654492" cy="929524"/>
          </a:xfrm>
          <a:custGeom>
            <a:avLst/>
            <a:gdLst/>
            <a:ahLst/>
            <a:cxnLst/>
            <a:rect r="r" b="b" t="t" l="l"/>
            <a:pathLst>
              <a:path h="929524" w="1654492">
                <a:moveTo>
                  <a:pt x="0" y="0"/>
                </a:moveTo>
                <a:lnTo>
                  <a:pt x="1654493" y="0"/>
                </a:lnTo>
                <a:lnTo>
                  <a:pt x="1654493" y="929524"/>
                </a:lnTo>
                <a:lnTo>
                  <a:pt x="0" y="929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044" y="8379973"/>
            <a:ext cx="973126" cy="984198"/>
          </a:xfrm>
          <a:custGeom>
            <a:avLst/>
            <a:gdLst/>
            <a:ahLst/>
            <a:cxnLst/>
            <a:rect r="r" b="b" t="t" l="l"/>
            <a:pathLst>
              <a:path h="984198" w="973126">
                <a:moveTo>
                  <a:pt x="0" y="0"/>
                </a:moveTo>
                <a:lnTo>
                  <a:pt x="973126" y="0"/>
                </a:lnTo>
                <a:lnTo>
                  <a:pt x="973126" y="984199"/>
                </a:lnTo>
                <a:lnTo>
                  <a:pt x="0" y="9841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49870" y="9082065"/>
            <a:ext cx="1069066" cy="1069066"/>
          </a:xfrm>
          <a:custGeom>
            <a:avLst/>
            <a:gdLst/>
            <a:ahLst/>
            <a:cxnLst/>
            <a:rect r="r" b="b" t="t" l="l"/>
            <a:pathLst>
              <a:path h="1069066" w="1069066">
                <a:moveTo>
                  <a:pt x="0" y="0"/>
                </a:moveTo>
                <a:lnTo>
                  <a:pt x="1069067" y="0"/>
                </a:lnTo>
                <a:lnTo>
                  <a:pt x="1069067" y="1069066"/>
                </a:lnTo>
                <a:lnTo>
                  <a:pt x="0" y="1069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66587" y="8515794"/>
            <a:ext cx="2009775" cy="712557"/>
          </a:xfrm>
          <a:custGeom>
            <a:avLst/>
            <a:gdLst/>
            <a:ahLst/>
            <a:cxnLst/>
            <a:rect r="r" b="b" t="t" l="l"/>
            <a:pathLst>
              <a:path h="712557" w="2009775">
                <a:moveTo>
                  <a:pt x="0" y="0"/>
                </a:moveTo>
                <a:lnTo>
                  <a:pt x="2009775" y="0"/>
                </a:lnTo>
                <a:lnTo>
                  <a:pt x="2009775" y="712557"/>
                </a:lnTo>
                <a:lnTo>
                  <a:pt x="0" y="7125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50660" y="6678342"/>
            <a:ext cx="2722128" cy="950270"/>
          </a:xfrm>
          <a:custGeom>
            <a:avLst/>
            <a:gdLst/>
            <a:ahLst/>
            <a:cxnLst/>
            <a:rect r="r" b="b" t="t" l="l"/>
            <a:pathLst>
              <a:path h="950270" w="2722128">
                <a:moveTo>
                  <a:pt x="0" y="0"/>
                </a:moveTo>
                <a:lnTo>
                  <a:pt x="2722128" y="0"/>
                </a:lnTo>
                <a:lnTo>
                  <a:pt x="2722128" y="950270"/>
                </a:lnTo>
                <a:lnTo>
                  <a:pt x="0" y="9502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496175" y="7818080"/>
            <a:ext cx="6788228" cy="2108112"/>
            <a:chOff x="0" y="0"/>
            <a:chExt cx="9050971" cy="28108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9050971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</a:pPr>
              <a:r>
                <a:rPr lang="en-US" sz="3799">
                  <a:solidFill>
                    <a:srgbClr val="004E6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68071"/>
              <a:ext cx="905097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Python + Pandas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PostgreSQL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Django y /Django Rest framework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96175" y="5833878"/>
            <a:ext cx="6788228" cy="1689012"/>
            <a:chOff x="0" y="0"/>
            <a:chExt cx="9050971" cy="225201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9050971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</a:pPr>
              <a:r>
                <a:rPr lang="en-US" sz="3799">
                  <a:solidFill>
                    <a:srgbClr val="004E6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Frontend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68071"/>
              <a:ext cx="905097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Recharts 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React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56235" y="3011562"/>
            <a:ext cx="6788228" cy="2527212"/>
            <a:chOff x="0" y="0"/>
            <a:chExt cx="9050971" cy="336961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9050971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</a:pPr>
              <a:r>
                <a:rPr lang="en-US" sz="3799">
                  <a:solidFill>
                    <a:srgbClr val="004E6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Comunicación</a:t>
              </a:r>
              <a:r>
                <a:rPr lang="en-US" sz="3799">
                  <a:solidFill>
                    <a:srgbClr val="004E6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99">
                  <a:solidFill>
                    <a:srgbClr val="004E6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 Conexión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68071"/>
              <a:ext cx="905097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Trello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Notion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Discord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Docker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7250" y="666750"/>
            <a:ext cx="158210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del Proyecto</a:t>
            </a:r>
          </a:p>
        </p:txBody>
      </p:sp>
      <p:sp>
        <p:nvSpPr>
          <p:cNvPr name="AutoShape 3" id="3"/>
          <p:cNvSpPr/>
          <p:nvPr/>
        </p:nvSpPr>
        <p:spPr>
          <a:xfrm>
            <a:off x="666750" y="5143500"/>
            <a:ext cx="16954500" cy="0"/>
          </a:xfrm>
          <a:prstGeom prst="line">
            <a:avLst/>
          </a:prstGeom>
          <a:ln cap="flat" w="9525">
            <a:solidFill>
              <a:srgbClr val="004E6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262897" y="5008305"/>
            <a:ext cx="270390" cy="2703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859045" y="5008305"/>
            <a:ext cx="270390" cy="2703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55192" y="5008305"/>
            <a:ext cx="270390" cy="2703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051340" y="5008305"/>
            <a:ext cx="270390" cy="27039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1555" y="5008305"/>
            <a:ext cx="270390" cy="27039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202135" y="459202"/>
            <a:ext cx="2171730" cy="2205796"/>
            <a:chOff x="0" y="0"/>
            <a:chExt cx="812800" cy="825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7F9F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1085865" y="-1010387"/>
            <a:ext cx="2171730" cy="2205796"/>
            <a:chOff x="0" y="0"/>
            <a:chExt cx="812800" cy="825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7F9F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666750" y="8035190"/>
            <a:ext cx="2228210" cy="1648875"/>
          </a:xfrm>
          <a:custGeom>
            <a:avLst/>
            <a:gdLst/>
            <a:ahLst/>
            <a:cxnLst/>
            <a:rect r="r" b="b" t="t" l="l"/>
            <a:pathLst>
              <a:path h="1648875" w="2228210">
                <a:moveTo>
                  <a:pt x="0" y="0"/>
                </a:moveTo>
                <a:lnTo>
                  <a:pt x="2228210" y="0"/>
                </a:lnTo>
                <a:lnTo>
                  <a:pt x="2228210" y="1648875"/>
                </a:lnTo>
                <a:lnTo>
                  <a:pt x="0" y="164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994240" y="7925071"/>
            <a:ext cx="1830027" cy="1830027"/>
          </a:xfrm>
          <a:custGeom>
            <a:avLst/>
            <a:gdLst/>
            <a:ahLst/>
            <a:cxnLst/>
            <a:rect r="r" b="b" t="t" l="l"/>
            <a:pathLst>
              <a:path h="1830027" w="1830027">
                <a:moveTo>
                  <a:pt x="0" y="0"/>
                </a:moveTo>
                <a:lnTo>
                  <a:pt x="1830027" y="0"/>
                </a:lnTo>
                <a:lnTo>
                  <a:pt x="1830027" y="1830026"/>
                </a:lnTo>
                <a:lnTo>
                  <a:pt x="0" y="1830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533287" y="8035190"/>
            <a:ext cx="1712700" cy="1415118"/>
          </a:xfrm>
          <a:custGeom>
            <a:avLst/>
            <a:gdLst/>
            <a:ahLst/>
            <a:cxnLst/>
            <a:rect r="r" b="b" t="t" l="l"/>
            <a:pathLst>
              <a:path h="1415118" w="1712700">
                <a:moveTo>
                  <a:pt x="0" y="0"/>
                </a:moveTo>
                <a:lnTo>
                  <a:pt x="1712700" y="0"/>
                </a:lnTo>
                <a:lnTo>
                  <a:pt x="1712700" y="1415118"/>
                </a:lnTo>
                <a:lnTo>
                  <a:pt x="0" y="1415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725582" y="8035190"/>
            <a:ext cx="1880020" cy="1734318"/>
          </a:xfrm>
          <a:custGeom>
            <a:avLst/>
            <a:gdLst/>
            <a:ahLst/>
            <a:cxnLst/>
            <a:rect r="r" b="b" t="t" l="l"/>
            <a:pathLst>
              <a:path h="1734318" w="1880020">
                <a:moveTo>
                  <a:pt x="0" y="0"/>
                </a:moveTo>
                <a:lnTo>
                  <a:pt x="1880020" y="0"/>
                </a:lnTo>
                <a:lnTo>
                  <a:pt x="1880020" y="1734318"/>
                </a:lnTo>
                <a:lnTo>
                  <a:pt x="0" y="1734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049500" y="7902847"/>
            <a:ext cx="2367093" cy="1852250"/>
          </a:xfrm>
          <a:custGeom>
            <a:avLst/>
            <a:gdLst/>
            <a:ahLst/>
            <a:cxnLst/>
            <a:rect r="r" b="b" t="t" l="l"/>
            <a:pathLst>
              <a:path h="1852250" w="2367093">
                <a:moveTo>
                  <a:pt x="0" y="0"/>
                </a:moveTo>
                <a:lnTo>
                  <a:pt x="2367093" y="0"/>
                </a:lnTo>
                <a:lnTo>
                  <a:pt x="2367093" y="1852250"/>
                </a:lnTo>
                <a:lnTo>
                  <a:pt x="0" y="1852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57250" y="3515533"/>
            <a:ext cx="2381250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0:</a:t>
            </a:r>
          </a:p>
          <a:p>
            <a:pPr algn="l" marL="0" indent="0" lvl="0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Planificación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6750" y="5986309"/>
            <a:ext cx="257175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Se establecieron los objetivos y se organizó el trabajo inicial del equipo.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62897" y="5986309"/>
            <a:ext cx="257175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Se desarrolló la documentación técnica necesaria para guiar el proceso.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398092" y="3515533"/>
            <a:ext cx="2854527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1: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Documentación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94240" y="3515533"/>
            <a:ext cx="2570830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2: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593770" y="3515533"/>
            <a:ext cx="2571750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3: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186535" y="3519488"/>
            <a:ext cx="2438707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4: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Finalización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59045" y="5986309"/>
            <a:ext cx="257175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Se implementó la parte del servidor y se configuraron las bases de datos.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455192" y="5986309"/>
            <a:ext cx="257175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Se diseñó la interfaz de usuario y se realizaron pruebas iniciales.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049500" y="5993070"/>
            <a:ext cx="257175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Se ejecutaron pruebas finales y se ajustaron detalles para el lanzamiento.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9492" y="2527133"/>
            <a:ext cx="17104581" cy="6949348"/>
            <a:chOff x="0" y="0"/>
            <a:chExt cx="22806108" cy="92657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095599" y="2991194"/>
              <a:ext cx="2511763" cy="3137260"/>
              <a:chOff x="0" y="0"/>
              <a:chExt cx="769451" cy="9610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69451" cy="961065"/>
              </a:xfrm>
              <a:custGeom>
                <a:avLst/>
                <a:gdLst/>
                <a:ahLst/>
                <a:cxnLst/>
                <a:rect r="r" b="b" t="t" l="l"/>
                <a:pathLst>
                  <a:path h="961065" w="769451">
                    <a:moveTo>
                      <a:pt x="769451" y="480533"/>
                    </a:moveTo>
                    <a:lnTo>
                      <a:pt x="363051" y="0"/>
                    </a:lnTo>
                    <a:lnTo>
                      <a:pt x="363051" y="203200"/>
                    </a:lnTo>
                    <a:lnTo>
                      <a:pt x="0" y="203200"/>
                    </a:lnTo>
                    <a:lnTo>
                      <a:pt x="0" y="757865"/>
                    </a:lnTo>
                    <a:lnTo>
                      <a:pt x="363051" y="757865"/>
                    </a:lnTo>
                    <a:lnTo>
                      <a:pt x="363051" y="961065"/>
                    </a:lnTo>
                    <a:lnTo>
                      <a:pt x="769451" y="480533"/>
                    </a:lnTo>
                    <a:close/>
                  </a:path>
                </a:pathLst>
              </a:custGeom>
              <a:solidFill>
                <a:srgbClr val="FFFBF0"/>
              </a:solidFill>
              <a:ln w="76200" cap="sq">
                <a:solidFill>
                  <a:srgbClr val="569F75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55575"/>
                <a:ext cx="667851" cy="6022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511"/>
              <a:ext cx="5523241" cy="9257287"/>
              <a:chOff x="0" y="0"/>
              <a:chExt cx="1091011" cy="18286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011" cy="1828600"/>
              </a:xfrm>
              <a:custGeom>
                <a:avLst/>
                <a:gdLst/>
                <a:ahLst/>
                <a:cxnLst/>
                <a:rect r="r" b="b" t="t" l="l"/>
                <a:pathLst>
                  <a:path h="1828600" w="1091011">
                    <a:moveTo>
                      <a:pt x="95316" y="0"/>
                    </a:moveTo>
                    <a:lnTo>
                      <a:pt x="995695" y="0"/>
                    </a:lnTo>
                    <a:cubicBezTo>
                      <a:pt x="1048336" y="0"/>
                      <a:pt x="1091011" y="42674"/>
                      <a:pt x="1091011" y="95316"/>
                    </a:cubicBezTo>
                    <a:lnTo>
                      <a:pt x="1091011" y="1733284"/>
                    </a:lnTo>
                    <a:cubicBezTo>
                      <a:pt x="1091011" y="1785926"/>
                      <a:pt x="1048336" y="1828600"/>
                      <a:pt x="995695" y="1828600"/>
                    </a:cubicBezTo>
                    <a:lnTo>
                      <a:pt x="95316" y="1828600"/>
                    </a:lnTo>
                    <a:cubicBezTo>
                      <a:pt x="42674" y="1828600"/>
                      <a:pt x="0" y="1785926"/>
                      <a:pt x="0" y="1733284"/>
                    </a:cubicBezTo>
                    <a:lnTo>
                      <a:pt x="0" y="95316"/>
                    </a:lnTo>
                    <a:cubicBezTo>
                      <a:pt x="0" y="42674"/>
                      <a:pt x="42674" y="0"/>
                      <a:pt x="95316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569F75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091011" cy="1876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456133" y="3751142"/>
              <a:ext cx="3895347" cy="1611029"/>
              <a:chOff x="0" y="0"/>
              <a:chExt cx="769451" cy="3182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69451" cy="318228"/>
              </a:xfrm>
              <a:custGeom>
                <a:avLst/>
                <a:gdLst/>
                <a:ahLst/>
                <a:cxnLst/>
                <a:rect r="r" b="b" t="t" l="l"/>
                <a:pathLst>
                  <a:path h="318228" w="769451">
                    <a:moveTo>
                      <a:pt x="135149" y="0"/>
                    </a:moveTo>
                    <a:lnTo>
                      <a:pt x="634303" y="0"/>
                    </a:lnTo>
                    <a:cubicBezTo>
                      <a:pt x="670146" y="0"/>
                      <a:pt x="704522" y="14239"/>
                      <a:pt x="729867" y="39584"/>
                    </a:cubicBezTo>
                    <a:cubicBezTo>
                      <a:pt x="755212" y="64929"/>
                      <a:pt x="769451" y="99305"/>
                      <a:pt x="769451" y="135149"/>
                    </a:cubicBezTo>
                    <a:lnTo>
                      <a:pt x="769451" y="183079"/>
                    </a:lnTo>
                    <a:cubicBezTo>
                      <a:pt x="769451" y="257720"/>
                      <a:pt x="708943" y="318228"/>
                      <a:pt x="634303" y="318228"/>
                    </a:cubicBezTo>
                    <a:lnTo>
                      <a:pt x="135149" y="318228"/>
                    </a:lnTo>
                    <a:cubicBezTo>
                      <a:pt x="99305" y="318228"/>
                      <a:pt x="64929" y="303989"/>
                      <a:pt x="39584" y="278644"/>
                    </a:cubicBezTo>
                    <a:cubicBezTo>
                      <a:pt x="14239" y="253299"/>
                      <a:pt x="0" y="218923"/>
                      <a:pt x="0" y="183079"/>
                    </a:cubicBezTo>
                    <a:lnTo>
                      <a:pt x="0" y="135149"/>
                    </a:lnTo>
                    <a:cubicBezTo>
                      <a:pt x="0" y="60508"/>
                      <a:pt x="60508" y="0"/>
                      <a:pt x="135149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69451" cy="3658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8511"/>
              <a:ext cx="5524876" cy="1849137"/>
              <a:chOff x="0" y="0"/>
              <a:chExt cx="1091334" cy="36526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91334" cy="365262"/>
              </a:xfrm>
              <a:custGeom>
                <a:avLst/>
                <a:gdLst/>
                <a:ahLst/>
                <a:cxnLst/>
                <a:rect r="r" b="b" t="t" l="l"/>
                <a:pathLst>
                  <a:path h="365262" w="1091334">
                    <a:moveTo>
                      <a:pt x="95287" y="0"/>
                    </a:moveTo>
                    <a:lnTo>
                      <a:pt x="996046" y="0"/>
                    </a:lnTo>
                    <a:cubicBezTo>
                      <a:pt x="1048672" y="0"/>
                      <a:pt x="1091334" y="42662"/>
                      <a:pt x="1091334" y="95287"/>
                    </a:cubicBezTo>
                    <a:lnTo>
                      <a:pt x="1091334" y="269974"/>
                    </a:lnTo>
                    <a:cubicBezTo>
                      <a:pt x="1091334" y="295246"/>
                      <a:pt x="1081294" y="319483"/>
                      <a:pt x="1063425" y="337353"/>
                    </a:cubicBezTo>
                    <a:cubicBezTo>
                      <a:pt x="1045555" y="355223"/>
                      <a:pt x="1021318" y="365262"/>
                      <a:pt x="996046" y="365262"/>
                    </a:cubicBezTo>
                    <a:lnTo>
                      <a:pt x="95287" y="365262"/>
                    </a:lnTo>
                    <a:cubicBezTo>
                      <a:pt x="42662" y="365262"/>
                      <a:pt x="0" y="322600"/>
                      <a:pt x="0" y="269974"/>
                    </a:cubicBezTo>
                    <a:lnTo>
                      <a:pt x="0" y="95287"/>
                    </a:lnTo>
                    <a:cubicBezTo>
                      <a:pt x="0" y="70016"/>
                      <a:pt x="10039" y="45779"/>
                      <a:pt x="27909" y="27909"/>
                    </a:cubicBezTo>
                    <a:cubicBezTo>
                      <a:pt x="45779" y="10039"/>
                      <a:pt x="70016" y="0"/>
                      <a:pt x="95287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569F75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1091334" cy="412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313192" y="341217"/>
              <a:ext cx="1077190" cy="1183725"/>
            </a:xfrm>
            <a:custGeom>
              <a:avLst/>
              <a:gdLst/>
              <a:ahLst/>
              <a:cxnLst/>
              <a:rect r="r" b="b" t="t" l="l"/>
              <a:pathLst>
                <a:path h="1183725" w="1077190">
                  <a:moveTo>
                    <a:pt x="0" y="0"/>
                  </a:moveTo>
                  <a:lnTo>
                    <a:pt x="1077189" y="0"/>
                  </a:lnTo>
                  <a:lnTo>
                    <a:pt x="1077189" y="1183725"/>
                  </a:lnTo>
                  <a:lnTo>
                    <a:pt x="0" y="1183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6" id="16"/>
            <p:cNvGrpSpPr/>
            <p:nvPr/>
          </p:nvGrpSpPr>
          <p:grpSpPr>
            <a:xfrm rot="0">
              <a:off x="12697928" y="2988309"/>
              <a:ext cx="2511763" cy="3138702"/>
              <a:chOff x="0" y="0"/>
              <a:chExt cx="769451" cy="96150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69451" cy="961507"/>
              </a:xfrm>
              <a:custGeom>
                <a:avLst/>
                <a:gdLst/>
                <a:ahLst/>
                <a:cxnLst/>
                <a:rect r="r" b="b" t="t" l="l"/>
                <a:pathLst>
                  <a:path h="961507" w="769451">
                    <a:moveTo>
                      <a:pt x="769451" y="480754"/>
                    </a:moveTo>
                    <a:lnTo>
                      <a:pt x="363051" y="0"/>
                    </a:lnTo>
                    <a:lnTo>
                      <a:pt x="363051" y="203200"/>
                    </a:lnTo>
                    <a:lnTo>
                      <a:pt x="0" y="203200"/>
                    </a:lnTo>
                    <a:lnTo>
                      <a:pt x="0" y="758307"/>
                    </a:lnTo>
                    <a:lnTo>
                      <a:pt x="363051" y="758307"/>
                    </a:lnTo>
                    <a:lnTo>
                      <a:pt x="363051" y="961507"/>
                    </a:lnTo>
                    <a:lnTo>
                      <a:pt x="769451" y="480754"/>
                    </a:lnTo>
                    <a:close/>
                  </a:path>
                </a:pathLst>
              </a:custGeom>
              <a:solidFill>
                <a:srgbClr val="FFFBF0"/>
              </a:solidFill>
              <a:ln w="7620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55575"/>
                <a:ext cx="667851" cy="6027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7602329" y="4255"/>
              <a:ext cx="5523241" cy="9261542"/>
              <a:chOff x="0" y="0"/>
              <a:chExt cx="1091011" cy="182944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91011" cy="1829440"/>
              </a:xfrm>
              <a:custGeom>
                <a:avLst/>
                <a:gdLst/>
                <a:ahLst/>
                <a:cxnLst/>
                <a:rect r="r" b="b" t="t" l="l"/>
                <a:pathLst>
                  <a:path h="1829440" w="1091011">
                    <a:moveTo>
                      <a:pt x="95316" y="0"/>
                    </a:moveTo>
                    <a:lnTo>
                      <a:pt x="995695" y="0"/>
                    </a:lnTo>
                    <a:cubicBezTo>
                      <a:pt x="1048336" y="0"/>
                      <a:pt x="1091011" y="42674"/>
                      <a:pt x="1091011" y="95316"/>
                    </a:cubicBezTo>
                    <a:lnTo>
                      <a:pt x="1091011" y="1734125"/>
                    </a:lnTo>
                    <a:cubicBezTo>
                      <a:pt x="1091011" y="1786766"/>
                      <a:pt x="1048336" y="1829440"/>
                      <a:pt x="995695" y="1829440"/>
                    </a:cubicBezTo>
                    <a:lnTo>
                      <a:pt x="95316" y="1829440"/>
                    </a:lnTo>
                    <a:cubicBezTo>
                      <a:pt x="42674" y="1829440"/>
                      <a:pt x="0" y="1786766"/>
                      <a:pt x="0" y="1734125"/>
                    </a:cubicBezTo>
                    <a:lnTo>
                      <a:pt x="0" y="95316"/>
                    </a:lnTo>
                    <a:cubicBezTo>
                      <a:pt x="0" y="42674"/>
                      <a:pt x="42674" y="0"/>
                      <a:pt x="95316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FF3131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1091011" cy="18770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0058462" y="3755911"/>
              <a:ext cx="3895347" cy="1595758"/>
              <a:chOff x="0" y="0"/>
              <a:chExt cx="769451" cy="31521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69451" cy="315211"/>
              </a:xfrm>
              <a:custGeom>
                <a:avLst/>
                <a:gdLst/>
                <a:ahLst/>
                <a:cxnLst/>
                <a:rect r="r" b="b" t="t" l="l"/>
                <a:pathLst>
                  <a:path h="315211" w="769451">
                    <a:moveTo>
                      <a:pt x="135149" y="0"/>
                    </a:moveTo>
                    <a:lnTo>
                      <a:pt x="634303" y="0"/>
                    </a:lnTo>
                    <a:cubicBezTo>
                      <a:pt x="670146" y="0"/>
                      <a:pt x="704522" y="14239"/>
                      <a:pt x="729867" y="39584"/>
                    </a:cubicBezTo>
                    <a:cubicBezTo>
                      <a:pt x="755212" y="64929"/>
                      <a:pt x="769451" y="99305"/>
                      <a:pt x="769451" y="135149"/>
                    </a:cubicBezTo>
                    <a:lnTo>
                      <a:pt x="769451" y="180063"/>
                    </a:lnTo>
                    <a:cubicBezTo>
                      <a:pt x="769451" y="254703"/>
                      <a:pt x="708943" y="315211"/>
                      <a:pt x="634303" y="315211"/>
                    </a:cubicBezTo>
                    <a:lnTo>
                      <a:pt x="135149" y="315211"/>
                    </a:lnTo>
                    <a:cubicBezTo>
                      <a:pt x="60508" y="315211"/>
                      <a:pt x="0" y="254703"/>
                      <a:pt x="0" y="180063"/>
                    </a:cubicBezTo>
                    <a:lnTo>
                      <a:pt x="0" y="135149"/>
                    </a:lnTo>
                    <a:cubicBezTo>
                      <a:pt x="0" y="60508"/>
                      <a:pt x="60508" y="0"/>
                      <a:pt x="135149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769451" cy="3628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7602329" y="4255"/>
              <a:ext cx="5524876" cy="1849137"/>
              <a:chOff x="0" y="0"/>
              <a:chExt cx="1091334" cy="36526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91334" cy="365262"/>
              </a:xfrm>
              <a:custGeom>
                <a:avLst/>
                <a:gdLst/>
                <a:ahLst/>
                <a:cxnLst/>
                <a:rect r="r" b="b" t="t" l="l"/>
                <a:pathLst>
                  <a:path h="365262" w="1091334">
                    <a:moveTo>
                      <a:pt x="95287" y="0"/>
                    </a:moveTo>
                    <a:lnTo>
                      <a:pt x="996046" y="0"/>
                    </a:lnTo>
                    <a:cubicBezTo>
                      <a:pt x="1048672" y="0"/>
                      <a:pt x="1091334" y="42662"/>
                      <a:pt x="1091334" y="95287"/>
                    </a:cubicBezTo>
                    <a:lnTo>
                      <a:pt x="1091334" y="269974"/>
                    </a:lnTo>
                    <a:cubicBezTo>
                      <a:pt x="1091334" y="295246"/>
                      <a:pt x="1081294" y="319483"/>
                      <a:pt x="1063425" y="337353"/>
                    </a:cubicBezTo>
                    <a:cubicBezTo>
                      <a:pt x="1045555" y="355223"/>
                      <a:pt x="1021318" y="365262"/>
                      <a:pt x="996046" y="365262"/>
                    </a:cubicBezTo>
                    <a:lnTo>
                      <a:pt x="95287" y="365262"/>
                    </a:lnTo>
                    <a:cubicBezTo>
                      <a:pt x="42662" y="365262"/>
                      <a:pt x="0" y="322600"/>
                      <a:pt x="0" y="269974"/>
                    </a:cubicBezTo>
                    <a:lnTo>
                      <a:pt x="0" y="95287"/>
                    </a:lnTo>
                    <a:cubicBezTo>
                      <a:pt x="0" y="70016"/>
                      <a:pt x="10039" y="45779"/>
                      <a:pt x="27909" y="27909"/>
                    </a:cubicBezTo>
                    <a:cubicBezTo>
                      <a:pt x="45779" y="10039"/>
                      <a:pt x="70016" y="0"/>
                      <a:pt x="95287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FF3131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1091334" cy="412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20294345" y="2985425"/>
              <a:ext cx="2511763" cy="3140144"/>
              <a:chOff x="0" y="0"/>
              <a:chExt cx="769451" cy="96194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769451" cy="961949"/>
              </a:xfrm>
              <a:custGeom>
                <a:avLst/>
                <a:gdLst/>
                <a:ahLst/>
                <a:cxnLst/>
                <a:rect r="r" b="b" t="t" l="l"/>
                <a:pathLst>
                  <a:path h="961949" w="769451">
                    <a:moveTo>
                      <a:pt x="769451" y="480975"/>
                    </a:moveTo>
                    <a:lnTo>
                      <a:pt x="363051" y="0"/>
                    </a:lnTo>
                    <a:lnTo>
                      <a:pt x="363051" y="203200"/>
                    </a:lnTo>
                    <a:lnTo>
                      <a:pt x="0" y="203200"/>
                    </a:lnTo>
                    <a:lnTo>
                      <a:pt x="0" y="758749"/>
                    </a:lnTo>
                    <a:lnTo>
                      <a:pt x="363051" y="758749"/>
                    </a:lnTo>
                    <a:lnTo>
                      <a:pt x="363051" y="961949"/>
                    </a:lnTo>
                    <a:lnTo>
                      <a:pt x="769451" y="480975"/>
                    </a:lnTo>
                    <a:close/>
                  </a:path>
                </a:pathLst>
              </a:custGeom>
              <a:solidFill>
                <a:srgbClr val="FFFBF0"/>
              </a:solidFill>
              <a:ln w="76200" cap="sq">
                <a:solidFill>
                  <a:srgbClr val="5865F2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55575"/>
                <a:ext cx="667851" cy="6031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5198746" y="0"/>
              <a:ext cx="5523241" cy="9265798"/>
              <a:chOff x="0" y="0"/>
              <a:chExt cx="1091011" cy="183028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091011" cy="1830281"/>
              </a:xfrm>
              <a:custGeom>
                <a:avLst/>
                <a:gdLst/>
                <a:ahLst/>
                <a:cxnLst/>
                <a:rect r="r" b="b" t="t" l="l"/>
                <a:pathLst>
                  <a:path h="1830281" w="1091011">
                    <a:moveTo>
                      <a:pt x="95316" y="0"/>
                    </a:moveTo>
                    <a:lnTo>
                      <a:pt x="995695" y="0"/>
                    </a:lnTo>
                    <a:cubicBezTo>
                      <a:pt x="1048336" y="0"/>
                      <a:pt x="1091011" y="42674"/>
                      <a:pt x="1091011" y="95316"/>
                    </a:cubicBezTo>
                    <a:lnTo>
                      <a:pt x="1091011" y="1734966"/>
                    </a:lnTo>
                    <a:cubicBezTo>
                      <a:pt x="1091011" y="1787607"/>
                      <a:pt x="1048336" y="1830281"/>
                      <a:pt x="995695" y="1830281"/>
                    </a:cubicBezTo>
                    <a:lnTo>
                      <a:pt x="95316" y="1830281"/>
                    </a:lnTo>
                    <a:cubicBezTo>
                      <a:pt x="42674" y="1830281"/>
                      <a:pt x="0" y="1787607"/>
                      <a:pt x="0" y="1734966"/>
                    </a:cubicBezTo>
                    <a:lnTo>
                      <a:pt x="0" y="95316"/>
                    </a:lnTo>
                    <a:cubicBezTo>
                      <a:pt x="0" y="42674"/>
                      <a:pt x="42674" y="0"/>
                      <a:pt x="95316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5865F2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091011" cy="18779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7654879" y="3753444"/>
              <a:ext cx="3895347" cy="1605212"/>
              <a:chOff x="0" y="0"/>
              <a:chExt cx="769451" cy="317079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69451" cy="317079"/>
              </a:xfrm>
              <a:custGeom>
                <a:avLst/>
                <a:gdLst/>
                <a:ahLst/>
                <a:cxnLst/>
                <a:rect r="r" b="b" t="t" l="l"/>
                <a:pathLst>
                  <a:path h="317079" w="769451">
                    <a:moveTo>
                      <a:pt x="135149" y="0"/>
                    </a:moveTo>
                    <a:lnTo>
                      <a:pt x="634303" y="0"/>
                    </a:lnTo>
                    <a:cubicBezTo>
                      <a:pt x="670146" y="0"/>
                      <a:pt x="704522" y="14239"/>
                      <a:pt x="729867" y="39584"/>
                    </a:cubicBezTo>
                    <a:cubicBezTo>
                      <a:pt x="755212" y="64929"/>
                      <a:pt x="769451" y="99305"/>
                      <a:pt x="769451" y="135149"/>
                    </a:cubicBezTo>
                    <a:lnTo>
                      <a:pt x="769451" y="181930"/>
                    </a:lnTo>
                    <a:cubicBezTo>
                      <a:pt x="769451" y="256571"/>
                      <a:pt x="708943" y="317079"/>
                      <a:pt x="634303" y="317079"/>
                    </a:cubicBezTo>
                    <a:lnTo>
                      <a:pt x="135149" y="317079"/>
                    </a:lnTo>
                    <a:cubicBezTo>
                      <a:pt x="99305" y="317079"/>
                      <a:pt x="64929" y="302840"/>
                      <a:pt x="39584" y="277495"/>
                    </a:cubicBezTo>
                    <a:cubicBezTo>
                      <a:pt x="14239" y="252150"/>
                      <a:pt x="0" y="217774"/>
                      <a:pt x="0" y="181930"/>
                    </a:cubicBezTo>
                    <a:lnTo>
                      <a:pt x="0" y="135149"/>
                    </a:lnTo>
                    <a:cubicBezTo>
                      <a:pt x="0" y="60508"/>
                      <a:pt x="60508" y="0"/>
                      <a:pt x="135149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769451" cy="364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5198746" y="0"/>
              <a:ext cx="5524876" cy="1849137"/>
              <a:chOff x="0" y="0"/>
              <a:chExt cx="1091334" cy="365262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091334" cy="365262"/>
              </a:xfrm>
              <a:custGeom>
                <a:avLst/>
                <a:gdLst/>
                <a:ahLst/>
                <a:cxnLst/>
                <a:rect r="r" b="b" t="t" l="l"/>
                <a:pathLst>
                  <a:path h="365262" w="1091334">
                    <a:moveTo>
                      <a:pt x="95287" y="0"/>
                    </a:moveTo>
                    <a:lnTo>
                      <a:pt x="996046" y="0"/>
                    </a:lnTo>
                    <a:cubicBezTo>
                      <a:pt x="1048672" y="0"/>
                      <a:pt x="1091334" y="42662"/>
                      <a:pt x="1091334" y="95287"/>
                    </a:cubicBezTo>
                    <a:lnTo>
                      <a:pt x="1091334" y="269974"/>
                    </a:lnTo>
                    <a:cubicBezTo>
                      <a:pt x="1091334" y="295246"/>
                      <a:pt x="1081294" y="319483"/>
                      <a:pt x="1063425" y="337353"/>
                    </a:cubicBezTo>
                    <a:cubicBezTo>
                      <a:pt x="1045555" y="355223"/>
                      <a:pt x="1021318" y="365262"/>
                      <a:pt x="996046" y="365262"/>
                    </a:cubicBezTo>
                    <a:lnTo>
                      <a:pt x="95287" y="365262"/>
                    </a:lnTo>
                    <a:cubicBezTo>
                      <a:pt x="42662" y="365262"/>
                      <a:pt x="0" y="322600"/>
                      <a:pt x="0" y="269974"/>
                    </a:cubicBezTo>
                    <a:lnTo>
                      <a:pt x="0" y="95287"/>
                    </a:lnTo>
                    <a:cubicBezTo>
                      <a:pt x="0" y="70016"/>
                      <a:pt x="10039" y="45779"/>
                      <a:pt x="27909" y="27909"/>
                    </a:cubicBezTo>
                    <a:cubicBezTo>
                      <a:pt x="45779" y="10039"/>
                      <a:pt x="70016" y="0"/>
                      <a:pt x="95287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5865F2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1091334" cy="412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7721662" y="118691"/>
              <a:ext cx="1620266" cy="1620266"/>
            </a:xfrm>
            <a:custGeom>
              <a:avLst/>
              <a:gdLst/>
              <a:ahLst/>
              <a:cxnLst/>
              <a:rect r="r" b="b" t="t" l="l"/>
              <a:pathLst>
                <a:path h="1620266" w="1620266">
                  <a:moveTo>
                    <a:pt x="0" y="0"/>
                  </a:moveTo>
                  <a:lnTo>
                    <a:pt x="1620266" y="0"/>
                  </a:lnTo>
                  <a:lnTo>
                    <a:pt x="1620266" y="1620266"/>
                  </a:lnTo>
                  <a:lnTo>
                    <a:pt x="0" y="1620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5821413" y="325281"/>
              <a:ext cx="1002308" cy="1198575"/>
            </a:xfrm>
            <a:custGeom>
              <a:avLst/>
              <a:gdLst/>
              <a:ahLst/>
              <a:cxnLst/>
              <a:rect r="r" b="b" t="t" l="l"/>
              <a:pathLst>
                <a:path h="1198575" w="1002308">
                  <a:moveTo>
                    <a:pt x="0" y="0"/>
                  </a:moveTo>
                  <a:lnTo>
                    <a:pt x="1002309" y="0"/>
                  </a:lnTo>
                  <a:lnTo>
                    <a:pt x="1002309" y="1198575"/>
                  </a:lnTo>
                  <a:lnTo>
                    <a:pt x="0" y="119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347586" y="2145551"/>
              <a:ext cx="1826088" cy="1769022"/>
            </a:xfrm>
            <a:custGeom>
              <a:avLst/>
              <a:gdLst/>
              <a:ahLst/>
              <a:cxnLst/>
              <a:rect r="r" b="b" t="t" l="l"/>
              <a:pathLst>
                <a:path h="1769022" w="1826088">
                  <a:moveTo>
                    <a:pt x="0" y="0"/>
                  </a:moveTo>
                  <a:lnTo>
                    <a:pt x="1826088" y="0"/>
                  </a:lnTo>
                  <a:lnTo>
                    <a:pt x="1826088" y="1769022"/>
                  </a:lnTo>
                  <a:lnTo>
                    <a:pt x="0" y="1769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482302" y="5080982"/>
              <a:ext cx="1556657" cy="908698"/>
            </a:xfrm>
            <a:custGeom>
              <a:avLst/>
              <a:gdLst/>
              <a:ahLst/>
              <a:cxnLst/>
              <a:rect r="r" b="b" t="t" l="l"/>
              <a:pathLst>
                <a:path h="908698" w="1556657">
                  <a:moveTo>
                    <a:pt x="0" y="0"/>
                  </a:moveTo>
                  <a:lnTo>
                    <a:pt x="1556657" y="0"/>
                  </a:lnTo>
                  <a:lnTo>
                    <a:pt x="1556657" y="908698"/>
                  </a:lnTo>
                  <a:lnTo>
                    <a:pt x="0" y="908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466598" y="7064719"/>
              <a:ext cx="1588064" cy="1588064"/>
            </a:xfrm>
            <a:custGeom>
              <a:avLst/>
              <a:gdLst/>
              <a:ahLst/>
              <a:cxnLst/>
              <a:rect r="r" b="b" t="t" l="l"/>
              <a:pathLst>
                <a:path h="1588064" w="1588064">
                  <a:moveTo>
                    <a:pt x="0" y="0"/>
                  </a:moveTo>
                  <a:lnTo>
                    <a:pt x="1588064" y="0"/>
                  </a:lnTo>
                  <a:lnTo>
                    <a:pt x="1588064" y="1588064"/>
                  </a:lnTo>
                  <a:lnTo>
                    <a:pt x="0" y="1588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7954779" y="2411910"/>
              <a:ext cx="1752378" cy="1502664"/>
            </a:xfrm>
            <a:custGeom>
              <a:avLst/>
              <a:gdLst/>
              <a:ahLst/>
              <a:cxnLst/>
              <a:rect r="r" b="b" t="t" l="l"/>
              <a:pathLst>
                <a:path h="1502664" w="1752378">
                  <a:moveTo>
                    <a:pt x="0" y="0"/>
                  </a:moveTo>
                  <a:lnTo>
                    <a:pt x="1752378" y="0"/>
                  </a:lnTo>
                  <a:lnTo>
                    <a:pt x="1752378" y="1502663"/>
                  </a:lnTo>
                  <a:lnTo>
                    <a:pt x="0" y="150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7954779" y="7017262"/>
              <a:ext cx="1682978" cy="1682978"/>
            </a:xfrm>
            <a:custGeom>
              <a:avLst/>
              <a:gdLst/>
              <a:ahLst/>
              <a:cxnLst/>
              <a:rect r="r" b="b" t="t" l="l"/>
              <a:pathLst>
                <a:path h="1682978" w="1682978">
                  <a:moveTo>
                    <a:pt x="0" y="0"/>
                  </a:moveTo>
                  <a:lnTo>
                    <a:pt x="1682979" y="0"/>
                  </a:lnTo>
                  <a:lnTo>
                    <a:pt x="1682979" y="1682978"/>
                  </a:lnTo>
                  <a:lnTo>
                    <a:pt x="0" y="1682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8011979" y="4703804"/>
              <a:ext cx="1552876" cy="1663053"/>
            </a:xfrm>
            <a:custGeom>
              <a:avLst/>
              <a:gdLst/>
              <a:ahLst/>
              <a:cxnLst/>
              <a:rect r="r" b="b" t="t" l="l"/>
              <a:pathLst>
                <a:path h="1663053" w="1552876">
                  <a:moveTo>
                    <a:pt x="0" y="0"/>
                  </a:moveTo>
                  <a:lnTo>
                    <a:pt x="1552876" y="0"/>
                  </a:lnTo>
                  <a:lnTo>
                    <a:pt x="1552876" y="1663054"/>
                  </a:lnTo>
                  <a:lnTo>
                    <a:pt x="0" y="1663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5641491" y="2356922"/>
              <a:ext cx="1706497" cy="1612639"/>
            </a:xfrm>
            <a:custGeom>
              <a:avLst/>
              <a:gdLst/>
              <a:ahLst/>
              <a:cxnLst/>
              <a:rect r="r" b="b" t="t" l="l"/>
              <a:pathLst>
                <a:path h="1612639" w="1706497">
                  <a:moveTo>
                    <a:pt x="0" y="0"/>
                  </a:moveTo>
                  <a:lnTo>
                    <a:pt x="1706497" y="0"/>
                  </a:lnTo>
                  <a:lnTo>
                    <a:pt x="1706497" y="1612639"/>
                  </a:lnTo>
                  <a:lnTo>
                    <a:pt x="0" y="1612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821413" y="4632899"/>
              <a:ext cx="1349417" cy="1575961"/>
            </a:xfrm>
            <a:custGeom>
              <a:avLst/>
              <a:gdLst/>
              <a:ahLst/>
              <a:cxnLst/>
              <a:rect r="r" b="b" t="t" l="l"/>
              <a:pathLst>
                <a:path h="1575961" w="1349417">
                  <a:moveTo>
                    <a:pt x="0" y="0"/>
                  </a:moveTo>
                  <a:lnTo>
                    <a:pt x="1349417" y="0"/>
                  </a:lnTo>
                  <a:lnTo>
                    <a:pt x="1349417" y="1575961"/>
                  </a:lnTo>
                  <a:lnTo>
                    <a:pt x="0" y="1575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5608080" y="6890775"/>
              <a:ext cx="1773319" cy="1773319"/>
            </a:xfrm>
            <a:custGeom>
              <a:avLst/>
              <a:gdLst/>
              <a:ahLst/>
              <a:cxnLst/>
              <a:rect r="r" b="b" t="t" l="l"/>
              <a:pathLst>
                <a:path h="1773319" w="1773319">
                  <a:moveTo>
                    <a:pt x="0" y="0"/>
                  </a:moveTo>
                  <a:lnTo>
                    <a:pt x="1773319" y="0"/>
                  </a:lnTo>
                  <a:lnTo>
                    <a:pt x="1773319" y="1773319"/>
                  </a:lnTo>
                  <a:lnTo>
                    <a:pt x="0" y="1773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2173674" y="7021349"/>
              <a:ext cx="3015655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2C2C2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Comunicación efectiva del equipo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506122" y="609229"/>
              <a:ext cx="413449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2C2C2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Facilitadores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2610733" y="2838486"/>
              <a:ext cx="2141538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Id</a:t>
              </a:r>
              <a:r>
                <a:rPr lang="en-US" b="true" sz="26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ea clara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2059745" y="4410746"/>
              <a:ext cx="3243514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</a:t>
              </a: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tacto y reuniones con personas del área afín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9603674" y="7367068"/>
              <a:ext cx="3208614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2C2C2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Complicaciones con SQLite3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9338763" y="609229"/>
              <a:ext cx="413449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2C2C2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Dificultades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9472801" y="2698054"/>
              <a:ext cx="3470360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Obtencion de datos reales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9338763" y="4755948"/>
              <a:ext cx="3622184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Realiz</a:t>
              </a: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ación de pruebas en entorno real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17529110" y="7010038"/>
              <a:ext cx="2877504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2C2C2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Cambio de base de datos a Postgre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7008094" y="600719"/>
              <a:ext cx="413449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2C2C2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Ajustes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17347988" y="2418654"/>
              <a:ext cx="3206069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Trabajo con d</a:t>
              </a: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atos simulados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17347988" y="4882513"/>
              <a:ext cx="3206069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Sp</a:t>
              </a: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rints de 2 a 3 semanas</a:t>
              </a: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589492" y="664231"/>
            <a:ext cx="16669808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b="true" sz="7000" spc="-140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Dificultades, facilitadores y Arreglos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950" y="1889969"/>
            <a:ext cx="16516350" cy="8011980"/>
            <a:chOff x="0" y="0"/>
            <a:chExt cx="4822658" cy="23394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2658" cy="2339442"/>
            </a:xfrm>
            <a:custGeom>
              <a:avLst/>
              <a:gdLst/>
              <a:ahLst/>
              <a:cxnLst/>
              <a:rect r="r" b="b" t="t" l="l"/>
              <a:pathLst>
                <a:path h="2339442" w="4822658">
                  <a:moveTo>
                    <a:pt x="0" y="0"/>
                  </a:moveTo>
                  <a:lnTo>
                    <a:pt x="4822658" y="0"/>
                  </a:lnTo>
                  <a:lnTo>
                    <a:pt x="4822658" y="2339442"/>
                  </a:lnTo>
                  <a:lnTo>
                    <a:pt x="0" y="2339442"/>
                  </a:lnTo>
                  <a:close/>
                </a:path>
              </a:pathLst>
            </a:custGeom>
            <a:blipFill>
              <a:blip r:embed="rId2"/>
              <a:stretch>
                <a:fillRect l="-1605" t="0" r="-1605" b="0"/>
              </a:stretch>
            </a:blipFill>
            <a:ln w="95250" cap="sq">
              <a:solidFill>
                <a:srgbClr val="F7F9FA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619125" y="385540"/>
            <a:ext cx="463683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4E64"/>
                </a:solidFill>
                <a:latin typeface="Montserrat"/>
                <a:ea typeface="Montserrat"/>
                <a:cs typeface="Montserrat"/>
                <a:sym typeface="Montserrat"/>
              </a:rPr>
              <a:t>Proyecto Nexalud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619157" y="13267"/>
            <a:ext cx="6010078" cy="14522"/>
          </a:xfrm>
          <a:prstGeom prst="line">
            <a:avLst/>
          </a:prstGeom>
          <a:ln cap="flat" w="28575">
            <a:solidFill>
              <a:srgbClr val="F7F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619157" y="1937091"/>
            <a:ext cx="6010078" cy="14522"/>
          </a:xfrm>
          <a:prstGeom prst="line">
            <a:avLst/>
          </a:prstGeom>
          <a:ln cap="flat" w="28575">
            <a:solidFill>
              <a:srgbClr val="F7F9F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8005" y="2259489"/>
            <a:ext cx="12879407" cy="6998811"/>
          </a:xfrm>
          <a:custGeom>
            <a:avLst/>
            <a:gdLst/>
            <a:ahLst/>
            <a:cxnLst/>
            <a:rect r="r" b="b" t="t" l="l"/>
            <a:pathLst>
              <a:path h="6998811" w="12879407">
                <a:moveTo>
                  <a:pt x="0" y="0"/>
                </a:moveTo>
                <a:lnTo>
                  <a:pt x="12879407" y="0"/>
                </a:lnTo>
                <a:lnTo>
                  <a:pt x="12879407" y="6998811"/>
                </a:lnTo>
                <a:lnTo>
                  <a:pt x="0" y="6998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02" b="0"/>
            </a:stretch>
          </a:blipFill>
          <a:ln w="95250" cap="sq">
            <a:solidFill>
              <a:srgbClr val="F7F9FA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19125" y="385540"/>
            <a:ext cx="463683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4E64"/>
                </a:solidFill>
                <a:latin typeface="Montserrat"/>
                <a:ea typeface="Montserrat"/>
                <a:cs typeface="Montserrat"/>
                <a:sym typeface="Montserrat"/>
              </a:rPr>
              <a:t>Proyecto Nexalud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8457" y="218206"/>
            <a:ext cx="6711086" cy="4752771"/>
          </a:xfrm>
          <a:custGeom>
            <a:avLst/>
            <a:gdLst/>
            <a:ahLst/>
            <a:cxnLst/>
            <a:rect r="r" b="b" t="t" l="l"/>
            <a:pathLst>
              <a:path h="4752771" w="6711086">
                <a:moveTo>
                  <a:pt x="0" y="0"/>
                </a:moveTo>
                <a:lnTo>
                  <a:pt x="6711086" y="0"/>
                </a:lnTo>
                <a:lnTo>
                  <a:pt x="6711086" y="4752770"/>
                </a:lnTo>
                <a:lnTo>
                  <a:pt x="0" y="4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0" t="-4597" r="-1640" b="-4597"/>
            </a:stretch>
          </a:blipFill>
          <a:ln w="95250" cap="sq">
            <a:solidFill>
              <a:srgbClr val="F7F9FA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788457" y="3220747"/>
            <a:ext cx="6711086" cy="6848047"/>
          </a:xfrm>
          <a:custGeom>
            <a:avLst/>
            <a:gdLst/>
            <a:ahLst/>
            <a:cxnLst/>
            <a:rect r="r" b="b" t="t" l="l"/>
            <a:pathLst>
              <a:path h="6848047" w="6711086">
                <a:moveTo>
                  <a:pt x="0" y="0"/>
                </a:moveTo>
                <a:lnTo>
                  <a:pt x="6711086" y="0"/>
                </a:lnTo>
                <a:lnTo>
                  <a:pt x="6711086" y="6848047"/>
                </a:lnTo>
                <a:lnTo>
                  <a:pt x="0" y="6848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0" cap="sq">
            <a:solidFill>
              <a:srgbClr val="F7F9FA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19125" y="385540"/>
            <a:ext cx="463683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4E64"/>
                </a:solidFill>
                <a:latin typeface="Montserrat"/>
                <a:ea typeface="Montserrat"/>
                <a:cs typeface="Montserrat"/>
                <a:sym typeface="Montserrat"/>
              </a:rPr>
              <a:t>Proyecto Nexalud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646939" y="2240066"/>
            <a:ext cx="12994121" cy="7208939"/>
            <a:chOff x="0" y="0"/>
            <a:chExt cx="16194872" cy="898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94912" cy="8984615"/>
            </a:xfrm>
            <a:custGeom>
              <a:avLst/>
              <a:gdLst/>
              <a:ahLst/>
              <a:cxnLst/>
              <a:rect r="r" b="b" t="t" l="l"/>
              <a:pathLst>
                <a:path h="8984615" w="16194912">
                  <a:moveTo>
                    <a:pt x="0" y="0"/>
                  </a:moveTo>
                  <a:lnTo>
                    <a:pt x="16194912" y="0"/>
                  </a:lnTo>
                  <a:lnTo>
                    <a:pt x="16194912" y="8984615"/>
                  </a:lnTo>
                  <a:lnTo>
                    <a:pt x="0" y="8984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499" t="-12708" r="-13948" b="-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19125" y="385540"/>
            <a:ext cx="463683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4E64"/>
                </a:solidFill>
                <a:latin typeface="Montserrat"/>
                <a:ea typeface="Montserrat"/>
                <a:cs typeface="Montserrat"/>
                <a:sym typeface="Montserrat"/>
              </a:rPr>
              <a:t>Proyecto Nexalud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5033" y="1202876"/>
            <a:ext cx="11188519" cy="8727045"/>
          </a:xfrm>
          <a:custGeom>
            <a:avLst/>
            <a:gdLst/>
            <a:ahLst/>
            <a:cxnLst/>
            <a:rect r="r" b="b" t="t" l="l"/>
            <a:pathLst>
              <a:path h="8727045" w="11188519">
                <a:moveTo>
                  <a:pt x="0" y="0"/>
                </a:moveTo>
                <a:lnTo>
                  <a:pt x="11188519" y="0"/>
                </a:lnTo>
                <a:lnTo>
                  <a:pt x="11188519" y="8727045"/>
                </a:lnTo>
                <a:lnTo>
                  <a:pt x="0" y="8727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0" cap="sq">
            <a:solidFill>
              <a:srgbClr val="F7F9FA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687077" y="145601"/>
            <a:ext cx="158210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Validaciones Pruebas Simuladas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8308" y="2268145"/>
            <a:ext cx="4139697" cy="4363869"/>
            <a:chOff x="0" y="0"/>
            <a:chExt cx="77104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1046" cy="812800"/>
            </a:xfrm>
            <a:custGeom>
              <a:avLst/>
              <a:gdLst/>
              <a:ahLst/>
              <a:cxnLst/>
              <a:rect r="r" b="b" t="t" l="l"/>
              <a:pathLst>
                <a:path h="812800" w="771046">
                  <a:moveTo>
                    <a:pt x="80417" y="0"/>
                  </a:moveTo>
                  <a:lnTo>
                    <a:pt x="690629" y="0"/>
                  </a:lnTo>
                  <a:cubicBezTo>
                    <a:pt x="711957" y="0"/>
                    <a:pt x="732412" y="8472"/>
                    <a:pt x="747493" y="23554"/>
                  </a:cubicBezTo>
                  <a:cubicBezTo>
                    <a:pt x="762574" y="38635"/>
                    <a:pt x="771046" y="59089"/>
                    <a:pt x="771046" y="80417"/>
                  </a:cubicBezTo>
                  <a:lnTo>
                    <a:pt x="771046" y="732383"/>
                  </a:lnTo>
                  <a:cubicBezTo>
                    <a:pt x="771046" y="753711"/>
                    <a:pt x="762574" y="774165"/>
                    <a:pt x="747493" y="789246"/>
                  </a:cubicBezTo>
                  <a:cubicBezTo>
                    <a:pt x="732412" y="804328"/>
                    <a:pt x="711957" y="812800"/>
                    <a:pt x="690629" y="812800"/>
                  </a:cubicBezTo>
                  <a:lnTo>
                    <a:pt x="80417" y="812800"/>
                  </a:lnTo>
                  <a:cubicBezTo>
                    <a:pt x="59089" y="812800"/>
                    <a:pt x="38635" y="804328"/>
                    <a:pt x="23554" y="789246"/>
                  </a:cubicBezTo>
                  <a:cubicBezTo>
                    <a:pt x="8472" y="774165"/>
                    <a:pt x="0" y="753711"/>
                    <a:pt x="0" y="732383"/>
                  </a:cubicBezTo>
                  <a:lnTo>
                    <a:pt x="0" y="80417"/>
                  </a:lnTo>
                  <a:cubicBezTo>
                    <a:pt x="0" y="59089"/>
                    <a:pt x="8472" y="38635"/>
                    <a:pt x="23554" y="23554"/>
                  </a:cubicBezTo>
                  <a:cubicBezTo>
                    <a:pt x="38635" y="8472"/>
                    <a:pt x="59089" y="0"/>
                    <a:pt x="8041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1005" r="0" b="-773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818155" y="4571136"/>
            <a:ext cx="3759108" cy="5012144"/>
          </a:xfrm>
          <a:custGeom>
            <a:avLst/>
            <a:gdLst/>
            <a:ahLst/>
            <a:cxnLst/>
            <a:rect r="r" b="b" t="t" l="l"/>
            <a:pathLst>
              <a:path h="5012144" w="3759108">
                <a:moveTo>
                  <a:pt x="0" y="0"/>
                </a:moveTo>
                <a:lnTo>
                  <a:pt x="3759107" y="0"/>
                </a:lnTo>
                <a:lnTo>
                  <a:pt x="3759107" y="5012143"/>
                </a:lnTo>
                <a:lnTo>
                  <a:pt x="0" y="5012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43962" y="1431680"/>
            <a:ext cx="3931329" cy="5241772"/>
          </a:xfrm>
          <a:custGeom>
            <a:avLst/>
            <a:gdLst/>
            <a:ahLst/>
            <a:cxnLst/>
            <a:rect r="r" b="b" t="t" l="l"/>
            <a:pathLst>
              <a:path h="5241772" w="3931329">
                <a:moveTo>
                  <a:pt x="0" y="0"/>
                </a:moveTo>
                <a:lnTo>
                  <a:pt x="3931329" y="0"/>
                </a:lnTo>
                <a:lnTo>
                  <a:pt x="3931329" y="5241772"/>
                </a:lnTo>
                <a:lnTo>
                  <a:pt x="0" y="5241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41991" y="4052566"/>
            <a:ext cx="4116516" cy="5488688"/>
          </a:xfrm>
          <a:custGeom>
            <a:avLst/>
            <a:gdLst/>
            <a:ahLst/>
            <a:cxnLst/>
            <a:rect r="r" b="b" t="t" l="l"/>
            <a:pathLst>
              <a:path h="5488688" w="4116516">
                <a:moveTo>
                  <a:pt x="0" y="0"/>
                </a:moveTo>
                <a:lnTo>
                  <a:pt x="4116516" y="0"/>
                </a:lnTo>
                <a:lnTo>
                  <a:pt x="4116516" y="5488688"/>
                </a:lnTo>
                <a:lnTo>
                  <a:pt x="0" y="5488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750" y="666750"/>
            <a:ext cx="158210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Evidencias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6749285"/>
            <a:ext cx="34476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Inter"/>
                <a:ea typeface="Inter"/>
                <a:cs typeface="Inter"/>
                <a:sym typeface="Inter"/>
              </a:rPr>
              <a:t>TENS - Hospital Naval Viña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9579" y="3869503"/>
            <a:ext cx="344768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Inter"/>
                <a:ea typeface="Inter"/>
                <a:cs typeface="Inter"/>
                <a:sym typeface="Inter"/>
              </a:rPr>
              <a:t>Área administrativa - Cesfam Llay-Llay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6702579"/>
            <a:ext cx="34476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Inter"/>
                <a:ea typeface="Inter"/>
                <a:cs typeface="Inter"/>
                <a:sym typeface="Inter"/>
              </a:rPr>
              <a:t>Doctora - Cesfam Llay-Llay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28744" y="3567899"/>
            <a:ext cx="34476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Inter"/>
                <a:ea typeface="Inter"/>
                <a:cs typeface="Inter"/>
                <a:sym typeface="Inter"/>
              </a:rPr>
              <a:t>Asistente - Cesfam Llay-Llay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123" y="276848"/>
            <a:ext cx="16673753" cy="9733303"/>
          </a:xfrm>
          <a:custGeom>
            <a:avLst/>
            <a:gdLst/>
            <a:ahLst/>
            <a:cxnLst/>
            <a:rect r="r" b="b" t="t" l="l"/>
            <a:pathLst>
              <a:path h="9733303" w="16673753">
                <a:moveTo>
                  <a:pt x="0" y="0"/>
                </a:moveTo>
                <a:lnTo>
                  <a:pt x="16673754" y="0"/>
                </a:lnTo>
                <a:lnTo>
                  <a:pt x="16673754" y="9733304"/>
                </a:lnTo>
                <a:lnTo>
                  <a:pt x="0" y="9733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3300" y="1028721"/>
            <a:ext cx="11201400" cy="2066938"/>
            <a:chOff x="0" y="0"/>
            <a:chExt cx="14935200" cy="2755917"/>
          </a:xfrm>
        </p:grpSpPr>
        <p:sp>
          <p:nvSpPr>
            <p:cNvPr name="AutoShape 3" id="3"/>
            <p:cNvSpPr/>
            <p:nvPr/>
          </p:nvSpPr>
          <p:spPr>
            <a:xfrm flipH="true">
              <a:off x="4892198" y="1651034"/>
              <a:ext cx="5150805" cy="0"/>
            </a:xfrm>
            <a:prstGeom prst="line">
              <a:avLst/>
            </a:prstGeom>
            <a:ln cap="flat" w="25400">
              <a:solidFill>
                <a:srgbClr val="F7F9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14935200" cy="116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Un Incremento del 1</a:t>
              </a:r>
              <a:r>
                <a:rPr lang="en-US" b="true" sz="6000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33%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35192"/>
              <a:ext cx="1493520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4E64"/>
                  </a:solidFill>
                  <a:latin typeface="Inter"/>
                  <a:ea typeface="Inter"/>
                  <a:cs typeface="Inter"/>
                  <a:sym typeface="Inter"/>
                </a:rPr>
                <a:t>De pacientes e</a:t>
              </a:r>
              <a:r>
                <a:rPr lang="en-US" sz="3500" strike="noStrike" u="none">
                  <a:solidFill>
                    <a:srgbClr val="004E64"/>
                  </a:solidFill>
                  <a:latin typeface="Inter"/>
                  <a:ea typeface="Inter"/>
                  <a:cs typeface="Inter"/>
                  <a:sym typeface="Inter"/>
                </a:rPr>
                <a:t>n listas de espera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67112" y="3714802"/>
            <a:ext cx="11153775" cy="2066938"/>
            <a:chOff x="0" y="0"/>
            <a:chExt cx="14871700" cy="2755917"/>
          </a:xfrm>
        </p:grpSpPr>
        <p:sp>
          <p:nvSpPr>
            <p:cNvPr name="AutoShape 7" id="7"/>
            <p:cNvSpPr/>
            <p:nvPr/>
          </p:nvSpPr>
          <p:spPr>
            <a:xfrm flipH="true">
              <a:off x="4892198" y="1651034"/>
              <a:ext cx="5150805" cy="0"/>
            </a:xfrm>
            <a:prstGeom prst="line">
              <a:avLst/>
            </a:prstGeom>
            <a:ln cap="flat" w="25400">
              <a:solidFill>
                <a:srgbClr val="F7F9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57150"/>
              <a:ext cx="14871700" cy="116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Aumento del 31%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35192"/>
              <a:ext cx="1487170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En cirugías realizadas a pacientes en 2018-2023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543300" y="6400882"/>
            <a:ext cx="11201400" cy="2600338"/>
            <a:chOff x="0" y="0"/>
            <a:chExt cx="14935200" cy="3467117"/>
          </a:xfrm>
        </p:grpSpPr>
        <p:sp>
          <p:nvSpPr>
            <p:cNvPr name="AutoShape 11" id="11"/>
            <p:cNvSpPr/>
            <p:nvPr/>
          </p:nvSpPr>
          <p:spPr>
            <a:xfrm flipH="true">
              <a:off x="4892198" y="1651034"/>
              <a:ext cx="5150805" cy="0"/>
            </a:xfrm>
            <a:prstGeom prst="line">
              <a:avLst/>
            </a:prstGeom>
            <a:ln cap="flat" w="25400">
              <a:solidFill>
                <a:srgbClr val="F7F9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57150"/>
              <a:ext cx="14935200" cy="116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Necesidad Urgente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035192"/>
              <a:ext cx="14935200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Optimizar las atenciones médica</a:t>
              </a:r>
            </a:p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Y el flujo de los pacientes dentro del servicio de salud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2135" y="0"/>
            <a:ext cx="2171730" cy="2205796"/>
            <a:chOff x="0" y="0"/>
            <a:chExt cx="812800" cy="825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85865" y="4040602"/>
            <a:ext cx="2171730" cy="2205796"/>
            <a:chOff x="0" y="0"/>
            <a:chExt cx="812800" cy="825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524352" y="9658863"/>
            <a:ext cx="135556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FCFBFA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PUCV,  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0638" y="9853490"/>
            <a:ext cx="1225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PUCV, 2024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533163" cy="10287000"/>
          </a:xfrm>
          <a:custGeom>
            <a:avLst/>
            <a:gdLst/>
            <a:ahLst/>
            <a:cxnLst/>
            <a:rect r="r" b="b" t="t" l="l"/>
            <a:pathLst>
              <a:path h="10287000" w="6533163">
                <a:moveTo>
                  <a:pt x="0" y="0"/>
                </a:moveTo>
                <a:lnTo>
                  <a:pt x="6533163" y="0"/>
                </a:lnTo>
                <a:lnTo>
                  <a:pt x="65331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338" t="0" r="-602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68222" y="825643"/>
            <a:ext cx="1201977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Intereses y proyecciones profesionales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86094" y="3726907"/>
            <a:ext cx="9784033" cy="576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El proyecto se alineó con los intereses del equipo en programación fullstack, bases de datos, big data, análisis algorítmico y machine learning. Permitió aplicar y profundizar competencias prácticas en gestión de proyectos, desarrollo web, manejo de datos y visualización en tiempo real.</a:t>
            </a:r>
          </a:p>
          <a:p>
            <a:pPr algn="just">
              <a:lnSpc>
                <a:spcPts val="4590"/>
              </a:lnSpc>
            </a:pP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Hubo un fortalecimiento en el desarrollo profesional al diseñar e implementar un sistema complejo que integra infraestructura, backend, frontend y análisis de datos.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5394" y="-759972"/>
            <a:ext cx="2171730" cy="2205796"/>
            <a:chOff x="0" y="0"/>
            <a:chExt cx="812800" cy="825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47806" y="-279206"/>
            <a:ext cx="2306377" cy="2205796"/>
            <a:chOff x="0" y="0"/>
            <a:chExt cx="863194" cy="825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9" y="0"/>
              <a:ext cx="860496" cy="822960"/>
            </a:xfrm>
            <a:custGeom>
              <a:avLst/>
              <a:gdLst/>
              <a:ahLst/>
              <a:cxnLst/>
              <a:rect r="r" b="b" t="t" l="l"/>
              <a:pathLst>
                <a:path h="822960" w="860496">
                  <a:moveTo>
                    <a:pt x="430248" y="0"/>
                  </a:moveTo>
                  <a:lnTo>
                    <a:pt x="478802" y="151130"/>
                  </a:lnTo>
                  <a:lnTo>
                    <a:pt x="579958" y="25400"/>
                  </a:lnTo>
                  <a:lnTo>
                    <a:pt x="570517" y="181610"/>
                  </a:lnTo>
                  <a:lnTo>
                    <a:pt x="710786" y="96520"/>
                  </a:lnTo>
                  <a:lnTo>
                    <a:pt x="646046" y="241300"/>
                  </a:lnTo>
                  <a:lnTo>
                    <a:pt x="807895" y="205740"/>
                  </a:lnTo>
                  <a:lnTo>
                    <a:pt x="694601" y="321310"/>
                  </a:lnTo>
                  <a:lnTo>
                    <a:pt x="860496" y="340360"/>
                  </a:lnTo>
                  <a:lnTo>
                    <a:pt x="710786" y="411480"/>
                  </a:lnTo>
                  <a:lnTo>
                    <a:pt x="860496" y="482600"/>
                  </a:lnTo>
                  <a:lnTo>
                    <a:pt x="694601" y="501650"/>
                  </a:lnTo>
                  <a:lnTo>
                    <a:pt x="807895" y="617220"/>
                  </a:lnTo>
                  <a:lnTo>
                    <a:pt x="646046" y="581660"/>
                  </a:lnTo>
                  <a:lnTo>
                    <a:pt x="710786" y="726440"/>
                  </a:lnTo>
                  <a:lnTo>
                    <a:pt x="570517" y="640080"/>
                  </a:lnTo>
                  <a:lnTo>
                    <a:pt x="579958" y="797560"/>
                  </a:lnTo>
                  <a:lnTo>
                    <a:pt x="478802" y="671830"/>
                  </a:lnTo>
                  <a:lnTo>
                    <a:pt x="430248" y="822960"/>
                  </a:lnTo>
                  <a:lnTo>
                    <a:pt x="381693" y="671830"/>
                  </a:lnTo>
                  <a:lnTo>
                    <a:pt x="280538" y="797560"/>
                  </a:lnTo>
                  <a:lnTo>
                    <a:pt x="289979" y="640080"/>
                  </a:lnTo>
                  <a:lnTo>
                    <a:pt x="149710" y="726440"/>
                  </a:lnTo>
                  <a:lnTo>
                    <a:pt x="214449" y="581660"/>
                  </a:lnTo>
                  <a:lnTo>
                    <a:pt x="52601" y="617220"/>
                  </a:lnTo>
                  <a:lnTo>
                    <a:pt x="165895" y="501650"/>
                  </a:lnTo>
                  <a:lnTo>
                    <a:pt x="0" y="482600"/>
                  </a:lnTo>
                  <a:lnTo>
                    <a:pt x="149710" y="411480"/>
                  </a:lnTo>
                  <a:lnTo>
                    <a:pt x="0" y="340360"/>
                  </a:lnTo>
                  <a:lnTo>
                    <a:pt x="165895" y="321310"/>
                  </a:lnTo>
                  <a:lnTo>
                    <a:pt x="52601" y="205740"/>
                  </a:lnTo>
                  <a:lnTo>
                    <a:pt x="214449" y="241300"/>
                  </a:lnTo>
                  <a:lnTo>
                    <a:pt x="149710" y="96520"/>
                  </a:lnTo>
                  <a:lnTo>
                    <a:pt x="289979" y="181610"/>
                  </a:lnTo>
                  <a:lnTo>
                    <a:pt x="280538" y="25400"/>
                  </a:lnTo>
                  <a:lnTo>
                    <a:pt x="381693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50534" y="103051"/>
              <a:ext cx="562125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05738" y="6548339"/>
            <a:ext cx="399015" cy="399015"/>
          </a:xfrm>
          <a:custGeom>
            <a:avLst/>
            <a:gdLst/>
            <a:ahLst/>
            <a:cxnLst/>
            <a:rect r="r" b="b" t="t" l="l"/>
            <a:pathLst>
              <a:path h="399015" w="399015">
                <a:moveTo>
                  <a:pt x="0" y="0"/>
                </a:moveTo>
                <a:lnTo>
                  <a:pt x="399015" y="0"/>
                </a:lnTo>
                <a:lnTo>
                  <a:pt x="399015" y="399015"/>
                </a:lnTo>
                <a:lnTo>
                  <a:pt x="0" y="399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05738" y="7151448"/>
            <a:ext cx="399015" cy="399015"/>
          </a:xfrm>
          <a:custGeom>
            <a:avLst/>
            <a:gdLst/>
            <a:ahLst/>
            <a:cxnLst/>
            <a:rect r="r" b="b" t="t" l="l"/>
            <a:pathLst>
              <a:path h="399015" w="399015">
                <a:moveTo>
                  <a:pt x="0" y="0"/>
                </a:moveTo>
                <a:lnTo>
                  <a:pt x="399015" y="0"/>
                </a:lnTo>
                <a:lnTo>
                  <a:pt x="399015" y="399015"/>
                </a:lnTo>
                <a:lnTo>
                  <a:pt x="0" y="399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5543" y="3572718"/>
            <a:ext cx="5321095" cy="5321095"/>
          </a:xfrm>
          <a:custGeom>
            <a:avLst/>
            <a:gdLst/>
            <a:ahLst/>
            <a:cxnLst/>
            <a:rect r="r" b="b" t="t" l="l"/>
            <a:pathLst>
              <a:path h="5321095" w="5321095">
                <a:moveTo>
                  <a:pt x="0" y="0"/>
                </a:moveTo>
                <a:lnTo>
                  <a:pt x="5321095" y="0"/>
                </a:lnTo>
                <a:lnTo>
                  <a:pt x="5321095" y="5321095"/>
                </a:lnTo>
                <a:lnTo>
                  <a:pt x="0" y="5321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rnd">
            <a:solidFill>
              <a:srgbClr val="E3E9ED"/>
            </a:solidFill>
            <a:prstDash val="solid"/>
            <a:round/>
          </a:ln>
        </p:spPr>
      </p:sp>
      <p:grpSp>
        <p:nvGrpSpPr>
          <p:cNvPr name="Group 11" id="11"/>
          <p:cNvGrpSpPr/>
          <p:nvPr/>
        </p:nvGrpSpPr>
        <p:grpSpPr>
          <a:xfrm rot="0">
            <a:off x="2732276" y="4038130"/>
            <a:ext cx="1289552" cy="128955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E4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022229" y="4280331"/>
            <a:ext cx="709647" cy="851151"/>
          </a:xfrm>
          <a:custGeom>
            <a:avLst/>
            <a:gdLst/>
            <a:ahLst/>
            <a:cxnLst/>
            <a:rect r="r" b="b" t="t" l="l"/>
            <a:pathLst>
              <a:path h="851151" w="709647">
                <a:moveTo>
                  <a:pt x="0" y="0"/>
                </a:moveTo>
                <a:lnTo>
                  <a:pt x="709647" y="0"/>
                </a:lnTo>
                <a:lnTo>
                  <a:pt x="709647" y="851150"/>
                </a:lnTo>
                <a:lnTo>
                  <a:pt x="0" y="851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48430" y="6749873"/>
            <a:ext cx="4057245" cy="1448482"/>
            <a:chOff x="0" y="0"/>
            <a:chExt cx="1068575" cy="3814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8575" cy="381493"/>
            </a:xfrm>
            <a:custGeom>
              <a:avLst/>
              <a:gdLst/>
              <a:ahLst/>
              <a:cxnLst/>
              <a:rect r="r" b="b" t="t" l="l"/>
              <a:pathLst>
                <a:path h="381493" w="1068575">
                  <a:moveTo>
                    <a:pt x="97317" y="0"/>
                  </a:moveTo>
                  <a:lnTo>
                    <a:pt x="971258" y="0"/>
                  </a:lnTo>
                  <a:cubicBezTo>
                    <a:pt x="997068" y="0"/>
                    <a:pt x="1021821" y="10253"/>
                    <a:pt x="1040071" y="28503"/>
                  </a:cubicBezTo>
                  <a:cubicBezTo>
                    <a:pt x="1058322" y="46754"/>
                    <a:pt x="1068575" y="71507"/>
                    <a:pt x="1068575" y="97317"/>
                  </a:cubicBezTo>
                  <a:lnTo>
                    <a:pt x="1068575" y="284177"/>
                  </a:lnTo>
                  <a:cubicBezTo>
                    <a:pt x="1068575" y="309987"/>
                    <a:pt x="1058322" y="334739"/>
                    <a:pt x="1040071" y="352990"/>
                  </a:cubicBezTo>
                  <a:cubicBezTo>
                    <a:pt x="1021821" y="371240"/>
                    <a:pt x="997068" y="381493"/>
                    <a:pt x="971258" y="381493"/>
                  </a:cubicBezTo>
                  <a:lnTo>
                    <a:pt x="97317" y="381493"/>
                  </a:lnTo>
                  <a:cubicBezTo>
                    <a:pt x="71507" y="381493"/>
                    <a:pt x="46754" y="371240"/>
                    <a:pt x="28503" y="352990"/>
                  </a:cubicBezTo>
                  <a:cubicBezTo>
                    <a:pt x="10253" y="334739"/>
                    <a:pt x="0" y="309987"/>
                    <a:pt x="0" y="284177"/>
                  </a:cubicBezTo>
                  <a:lnTo>
                    <a:pt x="0" y="97317"/>
                  </a:lnTo>
                  <a:cubicBezTo>
                    <a:pt x="0" y="71507"/>
                    <a:pt x="10253" y="46754"/>
                    <a:pt x="28503" y="28503"/>
                  </a:cubicBezTo>
                  <a:cubicBezTo>
                    <a:pt x="46754" y="10253"/>
                    <a:pt x="71507" y="0"/>
                    <a:pt x="9731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68575" cy="429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368292" y="3572718"/>
            <a:ext cx="5321095" cy="5321095"/>
          </a:xfrm>
          <a:custGeom>
            <a:avLst/>
            <a:gdLst/>
            <a:ahLst/>
            <a:cxnLst/>
            <a:rect r="r" b="b" t="t" l="l"/>
            <a:pathLst>
              <a:path h="5321095" w="5321095">
                <a:moveTo>
                  <a:pt x="0" y="0"/>
                </a:moveTo>
                <a:lnTo>
                  <a:pt x="5321095" y="0"/>
                </a:lnTo>
                <a:lnTo>
                  <a:pt x="5321095" y="5321095"/>
                </a:lnTo>
                <a:lnTo>
                  <a:pt x="0" y="5321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rnd">
            <a:solidFill>
              <a:srgbClr val="D9E4EB"/>
            </a:solidFill>
            <a:prstDash val="solid"/>
            <a:round/>
          </a:ln>
        </p:spPr>
      </p:sp>
      <p:grpSp>
        <p:nvGrpSpPr>
          <p:cNvPr name="Group 19" id="19"/>
          <p:cNvGrpSpPr/>
          <p:nvPr/>
        </p:nvGrpSpPr>
        <p:grpSpPr>
          <a:xfrm rot="0">
            <a:off x="8511928" y="4038130"/>
            <a:ext cx="1264902" cy="126490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E4E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251362" y="3572718"/>
            <a:ext cx="5321095" cy="5321095"/>
          </a:xfrm>
          <a:custGeom>
            <a:avLst/>
            <a:gdLst/>
            <a:ahLst/>
            <a:cxnLst/>
            <a:rect r="r" b="b" t="t" l="l"/>
            <a:pathLst>
              <a:path h="5321095" w="5321095">
                <a:moveTo>
                  <a:pt x="0" y="0"/>
                </a:moveTo>
                <a:lnTo>
                  <a:pt x="5321095" y="0"/>
                </a:lnTo>
                <a:lnTo>
                  <a:pt x="5321095" y="5321095"/>
                </a:lnTo>
                <a:lnTo>
                  <a:pt x="0" y="5321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rnd">
            <a:solidFill>
              <a:srgbClr val="E3E9ED"/>
            </a:solidFill>
            <a:prstDash val="solid"/>
            <a:round/>
          </a:ln>
        </p:spPr>
      </p:sp>
      <p:grpSp>
        <p:nvGrpSpPr>
          <p:cNvPr name="Group 23" id="23"/>
          <p:cNvGrpSpPr/>
          <p:nvPr/>
        </p:nvGrpSpPr>
        <p:grpSpPr>
          <a:xfrm rot="0">
            <a:off x="14293647" y="4064644"/>
            <a:ext cx="1236526" cy="123652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883287" y="6879804"/>
            <a:ext cx="4057245" cy="1448482"/>
            <a:chOff x="0" y="0"/>
            <a:chExt cx="1068575" cy="3814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68575" cy="381493"/>
            </a:xfrm>
            <a:custGeom>
              <a:avLst/>
              <a:gdLst/>
              <a:ahLst/>
              <a:cxnLst/>
              <a:rect r="r" b="b" t="t" l="l"/>
              <a:pathLst>
                <a:path h="381493" w="1068575">
                  <a:moveTo>
                    <a:pt x="97317" y="0"/>
                  </a:moveTo>
                  <a:lnTo>
                    <a:pt x="971258" y="0"/>
                  </a:lnTo>
                  <a:cubicBezTo>
                    <a:pt x="997068" y="0"/>
                    <a:pt x="1021821" y="10253"/>
                    <a:pt x="1040071" y="28503"/>
                  </a:cubicBezTo>
                  <a:cubicBezTo>
                    <a:pt x="1058322" y="46754"/>
                    <a:pt x="1068575" y="71507"/>
                    <a:pt x="1068575" y="97317"/>
                  </a:cubicBezTo>
                  <a:lnTo>
                    <a:pt x="1068575" y="284177"/>
                  </a:lnTo>
                  <a:cubicBezTo>
                    <a:pt x="1068575" y="309987"/>
                    <a:pt x="1058322" y="334739"/>
                    <a:pt x="1040071" y="352990"/>
                  </a:cubicBezTo>
                  <a:cubicBezTo>
                    <a:pt x="1021821" y="371240"/>
                    <a:pt x="997068" y="381493"/>
                    <a:pt x="971258" y="381493"/>
                  </a:cubicBezTo>
                  <a:lnTo>
                    <a:pt x="97317" y="381493"/>
                  </a:lnTo>
                  <a:cubicBezTo>
                    <a:pt x="71507" y="381493"/>
                    <a:pt x="46754" y="371240"/>
                    <a:pt x="28503" y="352990"/>
                  </a:cubicBezTo>
                  <a:cubicBezTo>
                    <a:pt x="10253" y="334739"/>
                    <a:pt x="0" y="309987"/>
                    <a:pt x="0" y="284177"/>
                  </a:cubicBezTo>
                  <a:lnTo>
                    <a:pt x="0" y="97317"/>
                  </a:lnTo>
                  <a:cubicBezTo>
                    <a:pt x="0" y="71507"/>
                    <a:pt x="10253" y="46754"/>
                    <a:pt x="28503" y="28503"/>
                  </a:cubicBezTo>
                  <a:cubicBezTo>
                    <a:pt x="46754" y="10253"/>
                    <a:pt x="71507" y="0"/>
                    <a:pt x="97317" y="0"/>
                  </a:cubicBezTo>
                  <a:close/>
                </a:path>
              </a:pathLst>
            </a:custGeom>
            <a:solidFill>
              <a:srgbClr val="E6FFE4"/>
            </a:solidFill>
            <a:ln w="19050" cap="rnd">
              <a:solidFill>
                <a:srgbClr val="E6E6E6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068575" cy="419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3164536" y="7086320"/>
            <a:ext cx="1129111" cy="910346"/>
          </a:xfrm>
          <a:custGeom>
            <a:avLst/>
            <a:gdLst/>
            <a:ahLst/>
            <a:cxnLst/>
            <a:rect r="r" b="b" t="t" l="l"/>
            <a:pathLst>
              <a:path h="910346" w="1129111">
                <a:moveTo>
                  <a:pt x="0" y="0"/>
                </a:moveTo>
                <a:lnTo>
                  <a:pt x="1129111" y="0"/>
                </a:lnTo>
                <a:lnTo>
                  <a:pt x="1129111" y="910345"/>
                </a:lnTo>
                <a:lnTo>
                  <a:pt x="0" y="910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681867" y="4397586"/>
            <a:ext cx="925024" cy="709956"/>
          </a:xfrm>
          <a:custGeom>
            <a:avLst/>
            <a:gdLst/>
            <a:ahLst/>
            <a:cxnLst/>
            <a:rect r="r" b="b" t="t" l="l"/>
            <a:pathLst>
              <a:path h="709956" w="925024">
                <a:moveTo>
                  <a:pt x="0" y="0"/>
                </a:moveTo>
                <a:lnTo>
                  <a:pt x="925025" y="0"/>
                </a:lnTo>
                <a:lnTo>
                  <a:pt x="925025" y="709956"/>
                </a:lnTo>
                <a:lnTo>
                  <a:pt x="0" y="7099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515914" y="4315027"/>
            <a:ext cx="781758" cy="781758"/>
          </a:xfrm>
          <a:custGeom>
            <a:avLst/>
            <a:gdLst/>
            <a:ahLst/>
            <a:cxnLst/>
            <a:rect r="r" b="b" t="t" l="l"/>
            <a:pathLst>
              <a:path h="781758" w="781758">
                <a:moveTo>
                  <a:pt x="0" y="0"/>
                </a:moveTo>
                <a:lnTo>
                  <a:pt x="781758" y="0"/>
                </a:lnTo>
                <a:lnTo>
                  <a:pt x="781758" y="781758"/>
                </a:lnTo>
                <a:lnTo>
                  <a:pt x="0" y="7817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2" id="32"/>
          <p:cNvSpPr txBox="true"/>
          <p:nvPr/>
        </p:nvSpPr>
        <p:spPr>
          <a:xfrm rot="0">
            <a:off x="1913147" y="5548772"/>
            <a:ext cx="292588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Gestión Integral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14109" y="6085236"/>
            <a:ext cx="292588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Inter"/>
                <a:ea typeface="Inter"/>
                <a:cs typeface="Inter"/>
                <a:sym typeface="Inter"/>
              </a:rPr>
              <a:t>Plataforma Proy</a:t>
            </a:r>
            <a:r>
              <a:rPr lang="en-US" sz="1800">
                <a:solidFill>
                  <a:srgbClr val="737373"/>
                </a:solidFill>
                <a:latin typeface="Inter"/>
                <a:ea typeface="Inter"/>
                <a:cs typeface="Inter"/>
                <a:sym typeface="Inter"/>
              </a:rPr>
              <a:t>ecto APT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49188" y="7048220"/>
            <a:ext cx="445712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Trazabilidad Pacientes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98451" y="7631150"/>
            <a:ext cx="21586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</a:t>
            </a: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trol de Recursos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39029" y="5459967"/>
            <a:ext cx="77962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Texto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409694" y="5529241"/>
            <a:ext cx="323829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Efici</a:t>
            </a: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encia Operativa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7565416" y="5950933"/>
            <a:ext cx="2925886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Inter"/>
                <a:ea typeface="Inter"/>
                <a:cs typeface="Inter"/>
                <a:sym typeface="Inter"/>
              </a:rPr>
              <a:t>Op</a:t>
            </a:r>
            <a:r>
              <a:rPr lang="en-US" sz="1800">
                <a:solidFill>
                  <a:srgbClr val="737373"/>
                </a:solidFill>
                <a:latin typeface="Inter"/>
                <a:ea typeface="Inter"/>
                <a:cs typeface="Inter"/>
                <a:sym typeface="Inter"/>
              </a:rPr>
              <a:t>timización de Pro</a:t>
            </a:r>
            <a:r>
              <a:rPr lang="en-US" sz="1800">
                <a:solidFill>
                  <a:srgbClr val="737373"/>
                </a:solidFill>
                <a:latin typeface="Inter"/>
                <a:ea typeface="Inter"/>
                <a:cs typeface="Inter"/>
                <a:sym typeface="Inter"/>
              </a:rPr>
              <a:t>cesos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7721676" y="6715252"/>
            <a:ext cx="2614327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Gestión autom</a:t>
            </a: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atizada de intervenciones médicas.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522099" y="5459967"/>
            <a:ext cx="77962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Texto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48967" y="5469360"/>
            <a:ext cx="292588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Impacto al Usuario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734626" y="7856125"/>
            <a:ext cx="258746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1D5074"/>
                </a:solidFill>
                <a:latin typeface="Inter Bold"/>
                <a:ea typeface="Inter Bold"/>
                <a:cs typeface="Inter Bold"/>
                <a:sym typeface="Inter Bold"/>
              </a:rPr>
              <a:t>"Seguimien</a:t>
            </a:r>
            <a:r>
              <a:rPr lang="en-US" b="true" sz="1800">
                <a:solidFill>
                  <a:srgbClr val="1D5074"/>
                </a:solidFill>
                <a:latin typeface="Inter Bold"/>
                <a:ea typeface="Inter Bold"/>
                <a:cs typeface="Inter Bold"/>
                <a:sym typeface="Inter Bold"/>
              </a:rPr>
              <a:t>to Efectivo"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48967" y="5950933"/>
            <a:ext cx="292588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Inter"/>
                <a:ea typeface="Inter"/>
                <a:cs typeface="Inter"/>
                <a:sym typeface="Inter"/>
              </a:rPr>
              <a:t>Exper</a:t>
            </a:r>
            <a:r>
              <a:rPr lang="en-US" sz="1800">
                <a:solidFill>
                  <a:srgbClr val="737373"/>
                </a:solidFill>
                <a:latin typeface="Inter"/>
                <a:ea typeface="Inter"/>
                <a:cs typeface="Inter"/>
                <a:sym typeface="Inter"/>
              </a:rPr>
              <a:t>iencia del Pa</a:t>
            </a:r>
            <a:r>
              <a:rPr lang="en-US" sz="1800">
                <a:solidFill>
                  <a:srgbClr val="737373"/>
                </a:solidFill>
                <a:latin typeface="Inter"/>
                <a:ea typeface="Inter"/>
                <a:cs typeface="Inter"/>
                <a:sym typeface="Inter"/>
              </a:rPr>
              <a:t>ciente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293647" y="7108744"/>
            <a:ext cx="215074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8C3B"/>
                </a:solidFill>
                <a:latin typeface="Inter Bold"/>
                <a:ea typeface="Inter Bold"/>
                <a:cs typeface="Inter Bold"/>
                <a:sym typeface="Inter Bold"/>
              </a:rPr>
              <a:t>Tiempos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293647" y="7621625"/>
            <a:ext cx="25260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8C3B"/>
                </a:solidFill>
                <a:latin typeface="Inter"/>
                <a:ea typeface="Inter"/>
                <a:cs typeface="Inter"/>
                <a:sym typeface="Inter"/>
              </a:rPr>
              <a:t>De espera reducidos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849507" y="1232743"/>
            <a:ext cx="12707156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b="true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Valor Agregado</a:t>
            </a:r>
          </a:p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Impacto en la Salud Digital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746422" y="7002471"/>
            <a:ext cx="399015" cy="399015"/>
          </a:xfrm>
          <a:custGeom>
            <a:avLst/>
            <a:gdLst/>
            <a:ahLst/>
            <a:cxnLst/>
            <a:rect r="r" b="b" t="t" l="l"/>
            <a:pathLst>
              <a:path h="399015" w="399015">
                <a:moveTo>
                  <a:pt x="0" y="0"/>
                </a:moveTo>
                <a:lnTo>
                  <a:pt x="399015" y="0"/>
                </a:lnTo>
                <a:lnTo>
                  <a:pt x="399015" y="399016"/>
                </a:lnTo>
                <a:lnTo>
                  <a:pt x="0" y="39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746422" y="7604045"/>
            <a:ext cx="399015" cy="399015"/>
          </a:xfrm>
          <a:custGeom>
            <a:avLst/>
            <a:gdLst/>
            <a:ahLst/>
            <a:cxnLst/>
            <a:rect r="r" b="b" t="t" l="l"/>
            <a:pathLst>
              <a:path h="399015" w="399015">
                <a:moveTo>
                  <a:pt x="0" y="0"/>
                </a:moveTo>
                <a:lnTo>
                  <a:pt x="399015" y="0"/>
                </a:lnTo>
                <a:lnTo>
                  <a:pt x="399015" y="399015"/>
                </a:lnTo>
                <a:lnTo>
                  <a:pt x="0" y="399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937704"/>
            <a:ext cx="2171730" cy="2205796"/>
            <a:chOff x="0" y="0"/>
            <a:chExt cx="812800" cy="825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22861" y="-1102898"/>
            <a:ext cx="2171730" cy="2205796"/>
            <a:chOff x="0" y="0"/>
            <a:chExt cx="812800" cy="825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7F9F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35925" y="2937704"/>
            <a:ext cx="9223375" cy="6448425"/>
          </a:xfrm>
          <a:custGeom>
            <a:avLst/>
            <a:gdLst/>
            <a:ahLst/>
            <a:cxnLst/>
            <a:rect r="r" b="b" t="t" l="l"/>
            <a:pathLst>
              <a:path h="6448425" w="9223375">
                <a:moveTo>
                  <a:pt x="0" y="0"/>
                </a:moveTo>
                <a:lnTo>
                  <a:pt x="9223375" y="0"/>
                </a:lnTo>
                <a:lnTo>
                  <a:pt x="9223375" y="6448425"/>
                </a:lnTo>
                <a:lnTo>
                  <a:pt x="0" y="6448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40" t="-11753" r="-3473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6307" y="3652079"/>
            <a:ext cx="6875988" cy="573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Nexalud es un sistema que permite realizar un seguimiento de la ruta de los pacientes y reducir la incertidumbre de la espera de atención.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Además, permitirá recopilar información acerca de los tiempos de atención y uso de los espacios en base a las métricas recopiladas.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6307" y="1121604"/>
            <a:ext cx="12944475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 de gestión médica Nexalud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83857"/>
            <a:ext cx="7727994" cy="8065269"/>
            <a:chOff x="0" y="0"/>
            <a:chExt cx="10303992" cy="107536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03992" cy="10753692"/>
            </a:xfrm>
            <a:custGeom>
              <a:avLst/>
              <a:gdLst/>
              <a:ahLst/>
              <a:cxnLst/>
              <a:rect r="r" b="b" t="t" l="l"/>
              <a:pathLst>
                <a:path h="10753692" w="10303992">
                  <a:moveTo>
                    <a:pt x="0" y="0"/>
                  </a:moveTo>
                  <a:lnTo>
                    <a:pt x="10303992" y="0"/>
                  </a:lnTo>
                  <a:lnTo>
                    <a:pt x="10303992" y="10753692"/>
                  </a:lnTo>
                  <a:lnTo>
                    <a:pt x="0" y="10753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3274170" y="102435"/>
              <a:ext cx="3755652" cy="3256836"/>
              <a:chOff x="0" y="0"/>
              <a:chExt cx="812800" cy="7048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48737" y="65714"/>
                <a:ext cx="515326" cy="5437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  <a:r>
                  <a:rPr lang="en-US" sz="17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Administración de ambientes</a:t>
                </a: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24036" y="1903302"/>
              <a:ext cx="3755652" cy="3256836"/>
              <a:chOff x="0" y="0"/>
              <a:chExt cx="812800" cy="7048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Soluciones informaticas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24036" y="5566738"/>
              <a:ext cx="3755652" cy="3256836"/>
              <a:chOff x="0" y="0"/>
              <a:chExt cx="812800" cy="70485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Arquitectura de soluciones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274170" y="7391165"/>
              <a:ext cx="3755652" cy="3256836"/>
              <a:chOff x="0" y="0"/>
              <a:chExt cx="812800" cy="70485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Implementación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6434491" y="5566738"/>
              <a:ext cx="3755652" cy="3256836"/>
              <a:chOff x="0" y="0"/>
              <a:chExt cx="812800" cy="70485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Transformación y manejo de datos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3274170" y="3743991"/>
              <a:ext cx="3755652" cy="3256836"/>
              <a:chOff x="0" y="0"/>
              <a:chExt cx="812800" cy="70485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202A41"/>
              </a:solidFill>
              <a:ln w="57150" cap="sq">
                <a:solidFill>
                  <a:srgbClr val="1D5074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Perfil de Egreso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6434491" y="1903302"/>
              <a:ext cx="3755652" cy="3256836"/>
              <a:chOff x="0" y="0"/>
              <a:chExt cx="812800" cy="70485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1D5074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Desarrollo de sistema</a:t>
                </a: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9271000" y="1683857"/>
            <a:ext cx="7715082" cy="8051793"/>
            <a:chOff x="0" y="0"/>
            <a:chExt cx="10286775" cy="1073572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286775" cy="10735724"/>
            </a:xfrm>
            <a:custGeom>
              <a:avLst/>
              <a:gdLst/>
              <a:ahLst/>
              <a:cxnLst/>
              <a:rect r="r" b="b" t="t" l="l"/>
              <a:pathLst>
                <a:path h="10735724" w="10286775">
                  <a:moveTo>
                    <a:pt x="0" y="0"/>
                  </a:moveTo>
                  <a:lnTo>
                    <a:pt x="10286775" y="0"/>
                  </a:lnTo>
                  <a:lnTo>
                    <a:pt x="10286775" y="10735724"/>
                  </a:lnTo>
                  <a:lnTo>
                    <a:pt x="0" y="10735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3268699" y="102264"/>
              <a:ext cx="3749377" cy="3251395"/>
              <a:chOff x="0" y="0"/>
              <a:chExt cx="812800" cy="70485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Big Data</a:t>
                </a: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23829" y="1900122"/>
              <a:ext cx="3749377" cy="3251395"/>
              <a:chOff x="0" y="0"/>
              <a:chExt cx="812800" cy="70485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Fullstack</a:t>
                </a: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23829" y="5557437"/>
              <a:ext cx="3749377" cy="3251395"/>
              <a:chOff x="0" y="0"/>
              <a:chExt cx="812800" cy="70485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48737" y="65714"/>
                <a:ext cx="515326" cy="5437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  <a:r>
                  <a:rPr lang="en-US" b="true" sz="17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Infraestructura</a:t>
                </a: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3268699" y="7378815"/>
              <a:ext cx="3749377" cy="3251395"/>
              <a:chOff x="0" y="0"/>
              <a:chExt cx="812800" cy="70485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Despliegue</a:t>
                </a: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6423740" y="5557437"/>
              <a:ext cx="3749377" cy="3251395"/>
              <a:chOff x="0" y="0"/>
              <a:chExt cx="812800" cy="70485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Base de datos</a:t>
                </a: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3268699" y="3737735"/>
              <a:ext cx="3749377" cy="3251395"/>
              <a:chOff x="0" y="0"/>
              <a:chExt cx="812800" cy="70485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202A41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Áreas de desempeño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6423740" y="1900122"/>
              <a:ext cx="3749377" cy="3251395"/>
              <a:chOff x="0" y="0"/>
              <a:chExt cx="812800" cy="70485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Machine Learning</a:t>
                </a:r>
              </a:p>
            </p:txBody>
          </p:sp>
        </p:grpSp>
      </p:grpSp>
      <p:sp>
        <p:nvSpPr>
          <p:cNvPr name="TextBox 48" id="48"/>
          <p:cNvSpPr txBox="true"/>
          <p:nvPr/>
        </p:nvSpPr>
        <p:spPr>
          <a:xfrm rot="0">
            <a:off x="4136575" y="507282"/>
            <a:ext cx="924023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6000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Competencias y Áreas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7500432" y="1307383"/>
            <a:ext cx="2171730" cy="2205796"/>
            <a:chOff x="0" y="0"/>
            <a:chExt cx="812800" cy="8255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-1085865" y="-709916"/>
            <a:ext cx="2171730" cy="2205796"/>
            <a:chOff x="0" y="0"/>
            <a:chExt cx="812800" cy="8255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-685510" y="9025810"/>
            <a:ext cx="2171730" cy="2205796"/>
            <a:chOff x="0" y="0"/>
            <a:chExt cx="812800" cy="8255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7259300" y="9258300"/>
            <a:ext cx="2171730" cy="2205796"/>
            <a:chOff x="0" y="0"/>
            <a:chExt cx="812800" cy="8255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0332" y="72188"/>
            <a:ext cx="12753217" cy="3730731"/>
            <a:chOff x="0" y="0"/>
            <a:chExt cx="17004289" cy="4974307"/>
          </a:xfrm>
        </p:grpSpPr>
        <p:sp>
          <p:nvSpPr>
            <p:cNvPr name="AutoShape 3" id="3"/>
            <p:cNvSpPr/>
            <p:nvPr/>
          </p:nvSpPr>
          <p:spPr>
            <a:xfrm>
              <a:off x="189398" y="4962290"/>
              <a:ext cx="16814891" cy="0"/>
            </a:xfrm>
            <a:prstGeom prst="line">
              <a:avLst/>
            </a:prstGeom>
            <a:ln cap="flat" w="24035">
              <a:solidFill>
                <a:srgbClr val="F7F9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23825"/>
              <a:ext cx="16814891" cy="1218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23"/>
                </a:lnSpc>
              </a:pPr>
              <a:r>
                <a:rPr lang="en-US" b="true" sz="6623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Objetivos del Proyecto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89398" y="1313385"/>
              <a:ext cx="16814891" cy="560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44"/>
                </a:lnSpc>
              </a:pPr>
              <a:r>
                <a:rPr lang="en-US" sz="2649">
                  <a:solidFill>
                    <a:srgbClr val="2C2C2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Presentando los objetivos clave del proyecto nexalud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5462" y="2911179"/>
            <a:ext cx="6634572" cy="6659545"/>
          </a:xfrm>
          <a:custGeom>
            <a:avLst/>
            <a:gdLst/>
            <a:ahLst/>
            <a:cxnLst/>
            <a:rect r="r" b="b" t="t" l="l"/>
            <a:pathLst>
              <a:path h="6659545" w="6634572">
                <a:moveTo>
                  <a:pt x="0" y="0"/>
                </a:moveTo>
                <a:lnTo>
                  <a:pt x="6634572" y="0"/>
                </a:lnTo>
                <a:lnTo>
                  <a:pt x="6634572" y="6659545"/>
                </a:lnTo>
                <a:lnTo>
                  <a:pt x="0" y="6659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44220" y="3685697"/>
            <a:ext cx="1682098" cy="1356192"/>
          </a:xfrm>
          <a:custGeom>
            <a:avLst/>
            <a:gdLst/>
            <a:ahLst/>
            <a:cxnLst/>
            <a:rect r="r" b="b" t="t" l="l"/>
            <a:pathLst>
              <a:path h="1356192" w="1682098">
                <a:moveTo>
                  <a:pt x="0" y="0"/>
                </a:moveTo>
                <a:lnTo>
                  <a:pt x="1682099" y="0"/>
                </a:lnTo>
                <a:lnTo>
                  <a:pt x="1682099" y="1356192"/>
                </a:lnTo>
                <a:lnTo>
                  <a:pt x="0" y="1356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368113" y="3223603"/>
            <a:ext cx="761881" cy="6034697"/>
          </a:xfrm>
          <a:custGeom>
            <a:avLst/>
            <a:gdLst/>
            <a:ahLst/>
            <a:cxnLst/>
            <a:rect r="r" b="b" t="t" l="l"/>
            <a:pathLst>
              <a:path h="6034697" w="761881">
                <a:moveTo>
                  <a:pt x="0" y="0"/>
                </a:moveTo>
                <a:lnTo>
                  <a:pt x="761881" y="0"/>
                </a:lnTo>
                <a:lnTo>
                  <a:pt x="761881" y="6034697"/>
                </a:lnTo>
                <a:lnTo>
                  <a:pt x="0" y="6034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7150034" y="6240951"/>
            <a:ext cx="2218079" cy="0"/>
          </a:xfrm>
          <a:prstGeom prst="line">
            <a:avLst/>
          </a:prstGeom>
          <a:ln cap="flat" w="104775">
            <a:solidFill>
              <a:srgbClr val="202A4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746919" y="2707835"/>
            <a:ext cx="6701480" cy="1584465"/>
            <a:chOff x="0" y="0"/>
            <a:chExt cx="1764999" cy="4173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4999" cy="417308"/>
            </a:xfrm>
            <a:custGeom>
              <a:avLst/>
              <a:gdLst/>
              <a:ahLst/>
              <a:cxnLst/>
              <a:rect r="r" b="b" t="t" l="l"/>
              <a:pathLst>
                <a:path h="417308" w="1764999">
                  <a:moveTo>
                    <a:pt x="58918" y="0"/>
                  </a:moveTo>
                  <a:lnTo>
                    <a:pt x="1706081" y="0"/>
                  </a:lnTo>
                  <a:cubicBezTo>
                    <a:pt x="1738620" y="0"/>
                    <a:pt x="1764999" y="26378"/>
                    <a:pt x="1764999" y="58918"/>
                  </a:cubicBezTo>
                  <a:lnTo>
                    <a:pt x="1764999" y="358390"/>
                  </a:lnTo>
                  <a:cubicBezTo>
                    <a:pt x="1764999" y="390929"/>
                    <a:pt x="1738620" y="417308"/>
                    <a:pt x="1706081" y="417308"/>
                  </a:cubicBezTo>
                  <a:lnTo>
                    <a:pt x="58918" y="417308"/>
                  </a:lnTo>
                  <a:cubicBezTo>
                    <a:pt x="26378" y="417308"/>
                    <a:pt x="0" y="390929"/>
                    <a:pt x="0" y="358390"/>
                  </a:cubicBezTo>
                  <a:lnTo>
                    <a:pt x="0" y="58918"/>
                  </a:lnTo>
                  <a:cubicBezTo>
                    <a:pt x="0" y="26378"/>
                    <a:pt x="26378" y="0"/>
                    <a:pt x="58918" y="0"/>
                  </a:cubicBezTo>
                  <a:close/>
                </a:path>
              </a:pathLst>
            </a:custGeom>
            <a:solidFill>
              <a:srgbClr val="F9F9FA"/>
            </a:solidFill>
            <a:ln w="38100" cap="rnd">
              <a:solidFill>
                <a:srgbClr val="004E6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64999" cy="45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46919" y="4500881"/>
            <a:ext cx="6701480" cy="1584465"/>
            <a:chOff x="0" y="0"/>
            <a:chExt cx="1764999" cy="4173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64999" cy="417308"/>
            </a:xfrm>
            <a:custGeom>
              <a:avLst/>
              <a:gdLst/>
              <a:ahLst/>
              <a:cxnLst/>
              <a:rect r="r" b="b" t="t" l="l"/>
              <a:pathLst>
                <a:path h="417308" w="1764999">
                  <a:moveTo>
                    <a:pt x="58918" y="0"/>
                  </a:moveTo>
                  <a:lnTo>
                    <a:pt x="1706081" y="0"/>
                  </a:lnTo>
                  <a:cubicBezTo>
                    <a:pt x="1738620" y="0"/>
                    <a:pt x="1764999" y="26378"/>
                    <a:pt x="1764999" y="58918"/>
                  </a:cubicBezTo>
                  <a:lnTo>
                    <a:pt x="1764999" y="358390"/>
                  </a:lnTo>
                  <a:cubicBezTo>
                    <a:pt x="1764999" y="390929"/>
                    <a:pt x="1738620" y="417308"/>
                    <a:pt x="1706081" y="417308"/>
                  </a:cubicBezTo>
                  <a:lnTo>
                    <a:pt x="58918" y="417308"/>
                  </a:lnTo>
                  <a:cubicBezTo>
                    <a:pt x="26378" y="417308"/>
                    <a:pt x="0" y="390929"/>
                    <a:pt x="0" y="358390"/>
                  </a:cubicBezTo>
                  <a:lnTo>
                    <a:pt x="0" y="58918"/>
                  </a:lnTo>
                  <a:cubicBezTo>
                    <a:pt x="0" y="26378"/>
                    <a:pt x="26378" y="0"/>
                    <a:pt x="58918" y="0"/>
                  </a:cubicBezTo>
                  <a:close/>
                </a:path>
              </a:pathLst>
            </a:custGeom>
            <a:solidFill>
              <a:srgbClr val="F9F9FA"/>
            </a:solidFill>
            <a:ln w="38100" cap="rnd">
              <a:solidFill>
                <a:srgbClr val="004E6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64999" cy="45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46919" y="6301675"/>
            <a:ext cx="6701480" cy="1584465"/>
            <a:chOff x="0" y="0"/>
            <a:chExt cx="1764999" cy="4173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64999" cy="417308"/>
            </a:xfrm>
            <a:custGeom>
              <a:avLst/>
              <a:gdLst/>
              <a:ahLst/>
              <a:cxnLst/>
              <a:rect r="r" b="b" t="t" l="l"/>
              <a:pathLst>
                <a:path h="417308" w="1764999">
                  <a:moveTo>
                    <a:pt x="58918" y="0"/>
                  </a:moveTo>
                  <a:lnTo>
                    <a:pt x="1706081" y="0"/>
                  </a:lnTo>
                  <a:cubicBezTo>
                    <a:pt x="1738620" y="0"/>
                    <a:pt x="1764999" y="26378"/>
                    <a:pt x="1764999" y="58918"/>
                  </a:cubicBezTo>
                  <a:lnTo>
                    <a:pt x="1764999" y="358390"/>
                  </a:lnTo>
                  <a:cubicBezTo>
                    <a:pt x="1764999" y="390929"/>
                    <a:pt x="1738620" y="417308"/>
                    <a:pt x="1706081" y="417308"/>
                  </a:cubicBezTo>
                  <a:lnTo>
                    <a:pt x="58918" y="417308"/>
                  </a:lnTo>
                  <a:cubicBezTo>
                    <a:pt x="26378" y="417308"/>
                    <a:pt x="0" y="390929"/>
                    <a:pt x="0" y="358390"/>
                  </a:cubicBezTo>
                  <a:lnTo>
                    <a:pt x="0" y="58918"/>
                  </a:lnTo>
                  <a:cubicBezTo>
                    <a:pt x="0" y="26378"/>
                    <a:pt x="26378" y="0"/>
                    <a:pt x="58918" y="0"/>
                  </a:cubicBezTo>
                  <a:close/>
                </a:path>
              </a:pathLst>
            </a:custGeom>
            <a:solidFill>
              <a:srgbClr val="F9F9FA"/>
            </a:solidFill>
            <a:ln w="38100" cap="rnd">
              <a:solidFill>
                <a:srgbClr val="004E64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64999" cy="45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746919" y="8105215"/>
            <a:ext cx="6701480" cy="1584465"/>
            <a:chOff x="0" y="0"/>
            <a:chExt cx="1764999" cy="4173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64999" cy="417308"/>
            </a:xfrm>
            <a:custGeom>
              <a:avLst/>
              <a:gdLst/>
              <a:ahLst/>
              <a:cxnLst/>
              <a:rect r="r" b="b" t="t" l="l"/>
              <a:pathLst>
                <a:path h="417308" w="1764999">
                  <a:moveTo>
                    <a:pt x="58918" y="0"/>
                  </a:moveTo>
                  <a:lnTo>
                    <a:pt x="1706081" y="0"/>
                  </a:lnTo>
                  <a:cubicBezTo>
                    <a:pt x="1738620" y="0"/>
                    <a:pt x="1764999" y="26378"/>
                    <a:pt x="1764999" y="58918"/>
                  </a:cubicBezTo>
                  <a:lnTo>
                    <a:pt x="1764999" y="358390"/>
                  </a:lnTo>
                  <a:cubicBezTo>
                    <a:pt x="1764999" y="390929"/>
                    <a:pt x="1738620" y="417308"/>
                    <a:pt x="1706081" y="417308"/>
                  </a:cubicBezTo>
                  <a:lnTo>
                    <a:pt x="58918" y="417308"/>
                  </a:lnTo>
                  <a:cubicBezTo>
                    <a:pt x="26378" y="417308"/>
                    <a:pt x="0" y="390929"/>
                    <a:pt x="0" y="358390"/>
                  </a:cubicBezTo>
                  <a:lnTo>
                    <a:pt x="0" y="58918"/>
                  </a:lnTo>
                  <a:cubicBezTo>
                    <a:pt x="0" y="26378"/>
                    <a:pt x="26378" y="0"/>
                    <a:pt x="58918" y="0"/>
                  </a:cubicBezTo>
                  <a:close/>
                </a:path>
              </a:pathLst>
            </a:custGeom>
            <a:solidFill>
              <a:srgbClr val="F9F9FA"/>
            </a:solidFill>
            <a:ln w="38100" cap="rnd">
              <a:solidFill>
                <a:srgbClr val="004E6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64999" cy="45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4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220187" y="2888959"/>
            <a:ext cx="1497357" cy="1222218"/>
          </a:xfrm>
          <a:custGeom>
            <a:avLst/>
            <a:gdLst/>
            <a:ahLst/>
            <a:cxnLst/>
            <a:rect r="r" b="b" t="t" l="l"/>
            <a:pathLst>
              <a:path h="1222218" w="1497357">
                <a:moveTo>
                  <a:pt x="0" y="0"/>
                </a:moveTo>
                <a:lnTo>
                  <a:pt x="1497357" y="0"/>
                </a:lnTo>
                <a:lnTo>
                  <a:pt x="1497357" y="1222217"/>
                </a:lnTo>
                <a:lnTo>
                  <a:pt x="0" y="1222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246105" y="4666921"/>
            <a:ext cx="1314838" cy="1252384"/>
          </a:xfrm>
          <a:custGeom>
            <a:avLst/>
            <a:gdLst/>
            <a:ahLst/>
            <a:cxnLst/>
            <a:rect r="r" b="b" t="t" l="l"/>
            <a:pathLst>
              <a:path h="1252384" w="1314838">
                <a:moveTo>
                  <a:pt x="0" y="0"/>
                </a:moveTo>
                <a:lnTo>
                  <a:pt x="1314838" y="0"/>
                </a:lnTo>
                <a:lnTo>
                  <a:pt x="1314838" y="1252384"/>
                </a:lnTo>
                <a:lnTo>
                  <a:pt x="0" y="12523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246105" y="6301675"/>
            <a:ext cx="1445521" cy="1277479"/>
          </a:xfrm>
          <a:custGeom>
            <a:avLst/>
            <a:gdLst/>
            <a:ahLst/>
            <a:cxnLst/>
            <a:rect r="r" b="b" t="t" l="l"/>
            <a:pathLst>
              <a:path h="1277479" w="1445521">
                <a:moveTo>
                  <a:pt x="0" y="0"/>
                </a:moveTo>
                <a:lnTo>
                  <a:pt x="1445521" y="0"/>
                </a:lnTo>
                <a:lnTo>
                  <a:pt x="1445521" y="1277480"/>
                </a:lnTo>
                <a:lnTo>
                  <a:pt x="0" y="1277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336873" y="8248246"/>
            <a:ext cx="1224070" cy="1208769"/>
          </a:xfrm>
          <a:custGeom>
            <a:avLst/>
            <a:gdLst/>
            <a:ahLst/>
            <a:cxnLst/>
            <a:rect r="r" b="b" t="t" l="l"/>
            <a:pathLst>
              <a:path h="1208769" w="1224070">
                <a:moveTo>
                  <a:pt x="0" y="0"/>
                </a:moveTo>
                <a:lnTo>
                  <a:pt x="1224070" y="0"/>
                </a:lnTo>
                <a:lnTo>
                  <a:pt x="1224070" y="1208769"/>
                </a:lnTo>
                <a:lnTo>
                  <a:pt x="0" y="12087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648941" y="2183960"/>
            <a:ext cx="48974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 strike="noStrike" u="none">
                <a:solidFill>
                  <a:srgbClr val="004E64"/>
                </a:solidFill>
                <a:latin typeface="Montserrat"/>
                <a:ea typeface="Montserrat"/>
                <a:cs typeface="Montserrat"/>
                <a:sym typeface="Montserrat"/>
              </a:rPr>
              <a:t>Objetivos Específicos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44489" y="5175239"/>
            <a:ext cx="357651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</a:t>
            </a:r>
            <a:r>
              <a:rPr lang="en-US" b="true" sz="3200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etivo General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10571" y="5868212"/>
            <a:ext cx="3644353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sistema que permita optimizar los tiempos de espera y seguimi</a:t>
            </a: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ento de los pacientes en centros de salud.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85754" y="3117162"/>
            <a:ext cx="344873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Visualizar el estado de avance de cada paciente</a:t>
            </a: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28720" y="4724471"/>
            <a:ext cx="4296692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Facilitar la gestión admini</a:t>
            </a: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strativa par</a:t>
            </a: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 secretarias y personal de apoyo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60943" y="6711003"/>
            <a:ext cx="4698357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Monitoreo en tiempo real los paciente</a:t>
            </a: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 y bo</a:t>
            </a: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xes del sistema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828720" y="8328805"/>
            <a:ext cx="438595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Reducir la incertidumbre en</a:t>
            </a: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la espera para </a:t>
            </a: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aumentar la satisfacción de los pacientes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50" y="1600559"/>
            <a:ext cx="18129250" cy="7500977"/>
          </a:xfrm>
          <a:custGeom>
            <a:avLst/>
            <a:gdLst/>
            <a:ahLst/>
            <a:cxnLst/>
            <a:rect r="r" b="b" t="t" l="l"/>
            <a:pathLst>
              <a:path h="7500977" w="18129250">
                <a:moveTo>
                  <a:pt x="0" y="0"/>
                </a:moveTo>
                <a:lnTo>
                  <a:pt x="18129250" y="0"/>
                </a:lnTo>
                <a:lnTo>
                  <a:pt x="18129250" y="7500977"/>
                </a:lnTo>
                <a:lnTo>
                  <a:pt x="0" y="7500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7500" y="493306"/>
            <a:ext cx="176159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Arquitectura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500" y="493306"/>
            <a:ext cx="176159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Requerimientos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685510" y="9025810"/>
            <a:ext cx="2171730" cy="2205796"/>
            <a:chOff x="0" y="0"/>
            <a:chExt cx="812800" cy="825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02135" y="0"/>
            <a:ext cx="2171730" cy="2205796"/>
            <a:chOff x="0" y="0"/>
            <a:chExt cx="812800" cy="825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52925" y="8734425"/>
            <a:ext cx="2171730" cy="2205796"/>
            <a:chOff x="0" y="0"/>
            <a:chExt cx="812800" cy="825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63878" y="2269262"/>
            <a:ext cx="3806559" cy="3825834"/>
            <a:chOff x="0" y="0"/>
            <a:chExt cx="5075412" cy="510111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075412" cy="5101112"/>
              <a:chOff x="0" y="0"/>
              <a:chExt cx="896366" cy="90091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96366" cy="900917"/>
              </a:xfrm>
              <a:custGeom>
                <a:avLst/>
                <a:gdLst/>
                <a:ahLst/>
                <a:cxnLst/>
                <a:rect r="r" b="b" t="t" l="l"/>
                <a:pathLst>
                  <a:path h="900917" w="896366">
                    <a:moveTo>
                      <a:pt x="896366" y="152400"/>
                    </a:moveTo>
                    <a:lnTo>
                      <a:pt x="896366" y="748517"/>
                    </a:lnTo>
                    <a:cubicBezTo>
                      <a:pt x="896366" y="832685"/>
                      <a:pt x="828134" y="900917"/>
                      <a:pt x="743966" y="900917"/>
                    </a:cubicBezTo>
                    <a:lnTo>
                      <a:pt x="152400" y="900917"/>
                    </a:lnTo>
                    <a:cubicBezTo>
                      <a:pt x="111981" y="900917"/>
                      <a:pt x="73217" y="884860"/>
                      <a:pt x="44637" y="856280"/>
                    </a:cubicBezTo>
                    <a:cubicBezTo>
                      <a:pt x="16056" y="827699"/>
                      <a:pt x="0" y="788936"/>
                      <a:pt x="0" y="748517"/>
                    </a:cubicBezTo>
                    <a:lnTo>
                      <a:pt x="0" y="152400"/>
                    </a:lnTo>
                    <a:cubicBezTo>
                      <a:pt x="0" y="68232"/>
                      <a:pt x="68232" y="0"/>
                      <a:pt x="152400" y="0"/>
                    </a:cubicBezTo>
                    <a:lnTo>
                      <a:pt x="743966" y="0"/>
                    </a:lnTo>
                    <a:cubicBezTo>
                      <a:pt x="828134" y="0"/>
                      <a:pt x="896366" y="68232"/>
                      <a:pt x="896366" y="152400"/>
                    </a:cubicBezTo>
                    <a:close/>
                  </a:path>
                </a:pathLst>
              </a:custGeom>
              <a:solidFill>
                <a:srgbClr val="004E6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896366" cy="948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597321" y="446999"/>
              <a:ext cx="3880770" cy="111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4"/>
                </a:lnSpc>
                <a:spcBef>
                  <a:spcPct val="0"/>
                </a:spcBef>
              </a:pPr>
              <a:r>
                <a:rPr lang="en-US" b="true" sz="2460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Visu</a:t>
              </a:r>
              <a:r>
                <a:rPr lang="en-US" b="true" sz="2460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alización de Boxes Disponibles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812778" y="6279287"/>
            <a:ext cx="3403600" cy="3435382"/>
            <a:chOff x="0" y="0"/>
            <a:chExt cx="4538133" cy="458050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538133" cy="4580509"/>
              <a:chOff x="0" y="0"/>
              <a:chExt cx="896366" cy="90474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96366" cy="904748"/>
              </a:xfrm>
              <a:custGeom>
                <a:avLst/>
                <a:gdLst/>
                <a:ahLst/>
                <a:cxnLst/>
                <a:rect r="r" b="b" t="t" l="l"/>
                <a:pathLst>
                  <a:path h="904748" w="896366">
                    <a:moveTo>
                      <a:pt x="896366" y="152400"/>
                    </a:moveTo>
                    <a:lnTo>
                      <a:pt x="896366" y="752348"/>
                    </a:lnTo>
                    <a:cubicBezTo>
                      <a:pt x="896366" y="836516"/>
                      <a:pt x="828134" y="904748"/>
                      <a:pt x="743966" y="904748"/>
                    </a:cubicBezTo>
                    <a:lnTo>
                      <a:pt x="152400" y="904748"/>
                    </a:lnTo>
                    <a:cubicBezTo>
                      <a:pt x="111981" y="904748"/>
                      <a:pt x="73217" y="888692"/>
                      <a:pt x="44637" y="860111"/>
                    </a:cubicBezTo>
                    <a:cubicBezTo>
                      <a:pt x="16056" y="831531"/>
                      <a:pt x="0" y="792767"/>
                      <a:pt x="0" y="752348"/>
                    </a:cubicBezTo>
                    <a:lnTo>
                      <a:pt x="0" y="152400"/>
                    </a:lnTo>
                    <a:cubicBezTo>
                      <a:pt x="0" y="68232"/>
                      <a:pt x="68232" y="0"/>
                      <a:pt x="152400" y="0"/>
                    </a:cubicBezTo>
                    <a:lnTo>
                      <a:pt x="743966" y="0"/>
                    </a:lnTo>
                    <a:cubicBezTo>
                      <a:pt x="828134" y="0"/>
                      <a:pt x="896366" y="68232"/>
                      <a:pt x="896366" y="152400"/>
                    </a:cubicBezTo>
                    <a:close/>
                  </a:path>
                </a:pathLst>
              </a:custGeom>
              <a:solidFill>
                <a:srgbClr val="004E64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96366" cy="952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34089" y="412680"/>
              <a:ext cx="3469955" cy="1004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Nex</a:t>
              </a:r>
              <a:r>
                <a:rPr lang="en-US" b="true" sz="2199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aThink - Insights con ML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46778" y="6279287"/>
            <a:ext cx="3403600" cy="3435382"/>
            <a:chOff x="0" y="0"/>
            <a:chExt cx="4538133" cy="458050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538133" cy="4580509"/>
              <a:chOff x="0" y="0"/>
              <a:chExt cx="896366" cy="90474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96366" cy="904748"/>
              </a:xfrm>
              <a:custGeom>
                <a:avLst/>
                <a:gdLst/>
                <a:ahLst/>
                <a:cxnLst/>
                <a:rect r="r" b="b" t="t" l="l"/>
                <a:pathLst>
                  <a:path h="904748" w="896366">
                    <a:moveTo>
                      <a:pt x="896366" y="152400"/>
                    </a:moveTo>
                    <a:lnTo>
                      <a:pt x="896366" y="752348"/>
                    </a:lnTo>
                    <a:cubicBezTo>
                      <a:pt x="896366" y="836516"/>
                      <a:pt x="828134" y="904748"/>
                      <a:pt x="743966" y="904748"/>
                    </a:cubicBezTo>
                    <a:lnTo>
                      <a:pt x="152400" y="904748"/>
                    </a:lnTo>
                    <a:cubicBezTo>
                      <a:pt x="111981" y="904748"/>
                      <a:pt x="73217" y="888692"/>
                      <a:pt x="44637" y="860111"/>
                    </a:cubicBezTo>
                    <a:cubicBezTo>
                      <a:pt x="16056" y="831531"/>
                      <a:pt x="0" y="792767"/>
                      <a:pt x="0" y="752348"/>
                    </a:cubicBezTo>
                    <a:lnTo>
                      <a:pt x="0" y="152400"/>
                    </a:lnTo>
                    <a:cubicBezTo>
                      <a:pt x="0" y="68232"/>
                      <a:pt x="68232" y="0"/>
                      <a:pt x="152400" y="0"/>
                    </a:cubicBezTo>
                    <a:lnTo>
                      <a:pt x="743966" y="0"/>
                    </a:lnTo>
                    <a:cubicBezTo>
                      <a:pt x="828134" y="0"/>
                      <a:pt x="896366" y="68232"/>
                      <a:pt x="896366" y="152400"/>
                    </a:cubicBezTo>
                    <a:close/>
                  </a:path>
                </a:pathLst>
              </a:custGeom>
              <a:solidFill>
                <a:srgbClr val="004E64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896366" cy="952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534089" y="412680"/>
              <a:ext cx="3469955" cy="1004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</a:t>
              </a:r>
              <a:r>
                <a:rPr lang="en-US" b="true" sz="2199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incron</a:t>
              </a:r>
              <a:r>
                <a:rPr lang="en-US" b="true" sz="2199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ización Paciente-Ruta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968214" y="2205796"/>
            <a:ext cx="3400189" cy="4052865"/>
            <a:chOff x="0" y="0"/>
            <a:chExt cx="4533585" cy="540382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533585" cy="5403820"/>
              <a:chOff x="0" y="0"/>
              <a:chExt cx="896366" cy="106844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96366" cy="1068440"/>
              </a:xfrm>
              <a:custGeom>
                <a:avLst/>
                <a:gdLst/>
                <a:ahLst/>
                <a:cxnLst/>
                <a:rect r="r" b="b" t="t" l="l"/>
                <a:pathLst>
                  <a:path h="1068440" w="896366">
                    <a:moveTo>
                      <a:pt x="896366" y="152400"/>
                    </a:moveTo>
                    <a:lnTo>
                      <a:pt x="896366" y="916040"/>
                    </a:lnTo>
                    <a:cubicBezTo>
                      <a:pt x="896366" y="956459"/>
                      <a:pt x="880310" y="995223"/>
                      <a:pt x="851729" y="1023803"/>
                    </a:cubicBezTo>
                    <a:cubicBezTo>
                      <a:pt x="823149" y="1052384"/>
                      <a:pt x="784385" y="1068440"/>
                      <a:pt x="743966" y="1068440"/>
                    </a:cubicBezTo>
                    <a:lnTo>
                      <a:pt x="152400" y="1068440"/>
                    </a:lnTo>
                    <a:cubicBezTo>
                      <a:pt x="68232" y="1068440"/>
                      <a:pt x="0" y="1000209"/>
                      <a:pt x="0" y="916040"/>
                    </a:cubicBezTo>
                    <a:lnTo>
                      <a:pt x="0" y="152400"/>
                    </a:lnTo>
                    <a:cubicBezTo>
                      <a:pt x="0" y="68232"/>
                      <a:pt x="68232" y="0"/>
                      <a:pt x="152400" y="0"/>
                    </a:cubicBezTo>
                    <a:lnTo>
                      <a:pt x="743966" y="0"/>
                    </a:lnTo>
                    <a:cubicBezTo>
                      <a:pt x="828134" y="0"/>
                      <a:pt x="896366" y="68232"/>
                      <a:pt x="896366" y="152400"/>
                    </a:cubicBezTo>
                    <a:close/>
                  </a:path>
                </a:pathLst>
              </a:custGeom>
              <a:solidFill>
                <a:srgbClr val="004E64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896366" cy="11160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383614" y="885645"/>
              <a:ext cx="3766357" cy="1035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6"/>
                </a:lnSpc>
                <a:spcBef>
                  <a:spcPct val="0"/>
                </a:spcBef>
              </a:pPr>
              <a:r>
                <a:rPr lang="en-US" b="true" sz="2297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Visu</a:t>
              </a:r>
              <a:r>
                <a:rPr lang="en-US" b="true" sz="2297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alización de Estado de Paciente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665817" y="2663725"/>
              <a:ext cx="3201950" cy="1343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5"/>
                </a:lnSpc>
                <a:spcBef>
                  <a:spcPct val="0"/>
                </a:spcBef>
              </a:pPr>
              <a:r>
                <a:rPr lang="en-US" sz="196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Estado actual - Etapa clinica - nivel de urgencia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829218" y="4184604"/>
            <a:ext cx="267588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5FDF6"/>
                </a:solidFill>
                <a:latin typeface="Inter"/>
                <a:ea typeface="Inter"/>
                <a:cs typeface="Inter"/>
                <a:sym typeface="Inter"/>
              </a:rPr>
              <a:t>Disponibilidad en tiempo real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2162903" y="2307362"/>
            <a:ext cx="3533370" cy="3700843"/>
            <a:chOff x="0" y="0"/>
            <a:chExt cx="4711160" cy="4934457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4711160" cy="4934457"/>
              <a:chOff x="0" y="0"/>
              <a:chExt cx="896366" cy="93886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96366" cy="938864"/>
              </a:xfrm>
              <a:custGeom>
                <a:avLst/>
                <a:gdLst/>
                <a:ahLst/>
                <a:cxnLst/>
                <a:rect r="r" b="b" t="t" l="l"/>
                <a:pathLst>
                  <a:path h="938864" w="896366">
                    <a:moveTo>
                      <a:pt x="896366" y="146803"/>
                    </a:moveTo>
                    <a:lnTo>
                      <a:pt x="896366" y="792061"/>
                    </a:lnTo>
                    <a:cubicBezTo>
                      <a:pt x="896366" y="873138"/>
                      <a:pt x="830640" y="938864"/>
                      <a:pt x="749563" y="938864"/>
                    </a:cubicBezTo>
                    <a:lnTo>
                      <a:pt x="146803" y="938864"/>
                    </a:lnTo>
                    <a:cubicBezTo>
                      <a:pt x="65726" y="938864"/>
                      <a:pt x="0" y="873138"/>
                      <a:pt x="0" y="792061"/>
                    </a:cubicBezTo>
                    <a:lnTo>
                      <a:pt x="0" y="146803"/>
                    </a:lnTo>
                    <a:cubicBezTo>
                      <a:pt x="0" y="65726"/>
                      <a:pt x="65726" y="0"/>
                      <a:pt x="146803" y="0"/>
                    </a:cubicBezTo>
                    <a:lnTo>
                      <a:pt x="749563" y="0"/>
                    </a:lnTo>
                    <a:cubicBezTo>
                      <a:pt x="830640" y="0"/>
                      <a:pt x="896366" y="65726"/>
                      <a:pt x="896366" y="146803"/>
                    </a:cubicBezTo>
                    <a:close/>
                  </a:path>
                </a:pathLst>
              </a:custGeom>
              <a:solidFill>
                <a:srgbClr val="004E64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896366" cy="986489"/>
              </a:xfrm>
              <a:prstGeom prst="rect">
                <a:avLst/>
              </a:prstGeom>
            </p:spPr>
            <p:txBody>
              <a:bodyPr anchor="ctr" rtlCol="false" tIns="52737" lIns="52737" bIns="52737" rIns="52737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554453" y="591792"/>
              <a:ext cx="3602254" cy="709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5"/>
                </a:lnSpc>
                <a:spcBef>
                  <a:spcPct val="0"/>
                </a:spcBef>
              </a:pPr>
              <a:r>
                <a:rPr lang="en-US" b="true" sz="3218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</a:t>
              </a:r>
              <a:r>
                <a:rPr lang="en-US" b="true" sz="3218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shbo</a:t>
              </a:r>
              <a:r>
                <a:rPr lang="en-US" b="true" sz="3218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ard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628016" y="2419603"/>
              <a:ext cx="3455128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5FDF6"/>
                  </a:solidFill>
                  <a:latin typeface="Inter"/>
                  <a:ea typeface="Inter"/>
                  <a:cs typeface="Inter"/>
                  <a:sym typeface="Inter"/>
                </a:rPr>
                <a:t>Graficos en tiempo real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5218905" y="7909560"/>
            <a:ext cx="25913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5FDF6"/>
                </a:solidFill>
                <a:latin typeface="Inter"/>
                <a:ea typeface="Inter"/>
                <a:cs typeface="Inter"/>
                <a:sym typeface="Inter"/>
              </a:rPr>
              <a:t>Análisis con insights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52905" y="7781845"/>
            <a:ext cx="259134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5FDF6"/>
                </a:solidFill>
                <a:latin typeface="Inter"/>
                <a:ea typeface="Inter"/>
                <a:cs typeface="Inter"/>
                <a:sym typeface="Inter"/>
              </a:rPr>
              <a:t>Sincronizar etapa entre paciente y su ruta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02135" y="459202"/>
            <a:ext cx="2171730" cy="2205796"/>
            <a:chOff x="0" y="0"/>
            <a:chExt cx="812800" cy="825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7F9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40830" y="2440999"/>
            <a:ext cx="7218470" cy="6009376"/>
          </a:xfrm>
          <a:custGeom>
            <a:avLst/>
            <a:gdLst/>
            <a:ahLst/>
            <a:cxnLst/>
            <a:rect r="r" b="b" t="t" l="l"/>
            <a:pathLst>
              <a:path h="6009376" w="7218470">
                <a:moveTo>
                  <a:pt x="0" y="0"/>
                </a:moveTo>
                <a:lnTo>
                  <a:pt x="7218470" y="0"/>
                </a:lnTo>
                <a:lnTo>
                  <a:pt x="7218470" y="6009377"/>
                </a:lnTo>
                <a:lnTo>
                  <a:pt x="0" y="6009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6750" y="661581"/>
            <a:ext cx="12944475" cy="1779397"/>
            <a:chOff x="0" y="0"/>
            <a:chExt cx="17259300" cy="23725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33350"/>
              <a:ext cx="17259300" cy="1284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b="true" sz="6999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Metodología SCRUM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81175"/>
              <a:ext cx="17259300" cy="59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2"/>
                </a:lnSpc>
                <a:spcBef>
                  <a:spcPct val="0"/>
                </a:spcBef>
              </a:pPr>
              <a:r>
                <a:rPr lang="en-US" sz="2694" strike="noStrike" u="none">
                  <a:solidFill>
                    <a:srgbClr val="2C2C2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Enfoque ágil para desarrollo eficiente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6750" y="3491240"/>
            <a:ext cx="8458741" cy="504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Se organizará el trabajo en 5 sprints con backlogs bien definidos y entregando incrementos al final de cada iteración.</a:t>
            </a:r>
          </a:p>
          <a:p>
            <a:pPr algn="just" marL="647698" indent="-323849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Metodología fácil de implementar y de mayor comodidad para el equipo de trabajo</a:t>
            </a:r>
          </a:p>
          <a:p>
            <a:pPr algn="just" marL="647698" indent="-323849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Para la gestión de trabajo se utilizará la herramienta de Trello documentando las historias de usuario.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Presentación - Informe Final</dc:description>
  <dc:identifier>DAG40F-sOHs</dc:identifier>
  <dcterms:modified xsi:type="dcterms:W3CDTF">2011-08-01T06:04:30Z</dcterms:modified>
  <cp:revision>1</cp:revision>
  <dc:title>Presentación - Informe Final</dc:title>
</cp:coreProperties>
</file>